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0"/>
  </p:notesMasterIdLst>
  <p:sldIdLst>
    <p:sldId id="256" r:id="rId2"/>
    <p:sldId id="257" r:id="rId3"/>
    <p:sldId id="262" r:id="rId4"/>
    <p:sldId id="258" r:id="rId5"/>
    <p:sldId id="284" r:id="rId6"/>
    <p:sldId id="263" r:id="rId7"/>
    <p:sldId id="259" r:id="rId8"/>
    <p:sldId id="285" r:id="rId9"/>
    <p:sldId id="286" r:id="rId10"/>
    <p:sldId id="287" r:id="rId11"/>
    <p:sldId id="288" r:id="rId12"/>
    <p:sldId id="289" r:id="rId13"/>
    <p:sldId id="290" r:id="rId14"/>
    <p:sldId id="291" r:id="rId15"/>
    <p:sldId id="292" r:id="rId16"/>
    <p:sldId id="293" r:id="rId17"/>
    <p:sldId id="336" r:id="rId18"/>
    <p:sldId id="295" r:id="rId19"/>
    <p:sldId id="317" r:id="rId20"/>
    <p:sldId id="294" r:id="rId21"/>
    <p:sldId id="337" r:id="rId22"/>
    <p:sldId id="264" r:id="rId23"/>
    <p:sldId id="260" r:id="rId24"/>
    <p:sldId id="339" r:id="rId25"/>
    <p:sldId id="340" r:id="rId26"/>
    <p:sldId id="341" r:id="rId27"/>
    <p:sldId id="342" r:id="rId28"/>
    <p:sldId id="343" r:id="rId29"/>
    <p:sldId id="344" r:id="rId30"/>
    <p:sldId id="345" r:id="rId31"/>
    <p:sldId id="346" r:id="rId32"/>
    <p:sldId id="347" r:id="rId33"/>
    <p:sldId id="348" r:id="rId34"/>
    <p:sldId id="349" r:id="rId35"/>
    <p:sldId id="350" r:id="rId36"/>
    <p:sldId id="351" r:id="rId37"/>
    <p:sldId id="352" r:id="rId38"/>
    <p:sldId id="353" r:id="rId39"/>
    <p:sldId id="354" r:id="rId40"/>
    <p:sldId id="355" r:id="rId41"/>
    <p:sldId id="356" r:id="rId42"/>
    <p:sldId id="377" r:id="rId43"/>
    <p:sldId id="378" r:id="rId44"/>
    <p:sldId id="379" r:id="rId45"/>
    <p:sldId id="380" r:id="rId46"/>
    <p:sldId id="265" r:id="rId47"/>
    <p:sldId id="261" r:id="rId48"/>
    <p:sldId id="381" r:id="rId4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41349"/>
    <a:srgbClr val="FFFB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222" y="144"/>
      </p:cViewPr>
      <p:guideLst>
        <p:guide orient="horz" pos="2160"/>
        <p:guide pos="3839"/>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5C0D6D-A908-48C6-983D-90F2BD11E284}" type="datetimeFigureOut">
              <a:rPr lang="zh-CN" altLang="en-US" smtClean="0"/>
              <a:t>2020/12/12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0BB924-28C1-4EF7-A019-613D541E4AA8}"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7"/>
            <a:ext cx="2628900" cy="581183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5" y="365127"/>
            <a:ext cx="7734300" cy="581183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3"/>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1" y="4589468"/>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9"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5"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5"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30"/>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30"/>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BF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5"/>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3"/>
          </p:nvPr>
        </p:nvSpPr>
        <p:spPr>
          <a:xfrm>
            <a:off x="4038600" y="6356355"/>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5"/>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5917A1-3B14-48C2-8A2E-F3CB7EC4523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376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 Target="slide22.xml"/><Relationship Id="rId2" Type="http://schemas.openxmlformats.org/officeDocument/2006/relationships/slide" Target="slide6.xml"/><Relationship Id="rId1" Type="http://schemas.openxmlformats.org/officeDocument/2006/relationships/slideLayout" Target="../slideLayouts/slideLayout7.xml"/><Relationship Id="rId4" Type="http://schemas.openxmlformats.org/officeDocument/2006/relationships/slide" Target="slide4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523550"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36233"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203585"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135807" y="2481617"/>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479844" y="283383"/>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439315"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34654" y="4228500"/>
            <a:ext cx="1130239" cy="11302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134652" y="4429124"/>
            <a:ext cx="2798256" cy="27982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523551" y="5404455"/>
            <a:ext cx="1351188" cy="13511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2374762" y="5533920"/>
            <a:ext cx="1894088" cy="189408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3972588" y="5808599"/>
            <a:ext cx="1894088" cy="18940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3334452" y="3733967"/>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3080662" y="4306415"/>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2630608" y="3754017"/>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4488036" y="3536977"/>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4242616"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488040" y="156751"/>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619828" y="2588291"/>
            <a:ext cx="5116539" cy="1445260"/>
          </a:xfrm>
          <a:prstGeom prst="rect">
            <a:avLst/>
          </a:prstGeom>
        </p:spPr>
        <p:txBody>
          <a:bodyPr wrap="square">
            <a:spAutoFit/>
          </a:bodyPr>
          <a:lstStyle/>
          <a:p>
            <a:r>
              <a:rPr lang="en-US" altLang="zh-CN" sz="4400" b="1" kern="1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Female Political Figures</a:t>
            </a:r>
          </a:p>
        </p:txBody>
      </p:sp>
      <p:cxnSp>
        <p:nvCxnSpPr>
          <p:cNvPr id="25" name="直接连接符 24"/>
          <p:cNvCxnSpPr/>
          <p:nvPr/>
        </p:nvCxnSpPr>
        <p:spPr>
          <a:xfrm>
            <a:off x="6619828" y="4054567"/>
            <a:ext cx="465410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6619828" y="4229222"/>
            <a:ext cx="4318827" cy="521970"/>
          </a:xfrm>
          <a:prstGeom prst="rect">
            <a:avLst/>
          </a:prstGeom>
          <a:noFill/>
        </p:spPr>
        <p:txBody>
          <a:bodyPr wrap="square" rtlCol="0">
            <a:spAutoFit/>
          </a:bodyPr>
          <a:lstStyle/>
          <a:p>
            <a:r>
              <a:rPr lang="en-US" altLang="zh-CN" sz="2800" dirty="0" err="1">
                <a:solidFill>
                  <a:schemeClr val="tx1">
                    <a:lumMod val="50000"/>
                    <a:lumOff val="50000"/>
                  </a:schemeClr>
                </a:solidFill>
                <a:cs typeface="Arial" panose="020B0604020202020204" pitchFamily="34" charset="0"/>
              </a:rPr>
              <a:t>Unit Seven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948815" y="1052830"/>
            <a:ext cx="156019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one</a:t>
            </a:r>
          </a:p>
        </p:txBody>
      </p:sp>
      <p:sp>
        <p:nvSpPr>
          <p:cNvPr id="18" name="文本框 17"/>
          <p:cNvSpPr txBox="1"/>
          <p:nvPr/>
        </p:nvSpPr>
        <p:spPr>
          <a:xfrm>
            <a:off x="1948815" y="1513205"/>
            <a:ext cx="91293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One and discuss the following questions with your classmates.</a:t>
            </a:r>
          </a:p>
        </p:txBody>
      </p:sp>
      <p:sp>
        <p:nvSpPr>
          <p:cNvPr id="75" name="文本框 74"/>
          <p:cNvSpPr txBox="1"/>
          <p:nvPr/>
        </p:nvSpPr>
        <p:spPr>
          <a:xfrm>
            <a:off x="1530985" y="2465705"/>
            <a:ext cx="9236075" cy="645160"/>
          </a:xfrm>
          <a:prstGeom prst="rect">
            <a:avLst/>
          </a:prstGeom>
          <a:noFill/>
        </p:spPr>
        <p:txBody>
          <a:bodyPr wrap="square" rtlCol="0" anchor="t">
            <a:spAutoFit/>
          </a:bodyPr>
          <a:lstStyle/>
          <a:p>
            <a:pPr algn="just" fontAlgn="auto">
              <a:lnSpc>
                <a:spcPct val="150000"/>
              </a:lnSpc>
            </a:pPr>
            <a:r>
              <a:rPr lang="zh-CN" altLang="en-US" sz="2400">
                <a:latin typeface="Times New Roman" panose="02020603050405020304" pitchFamily="18" charset="0"/>
                <a:cs typeface="Times New Roman" panose="02020603050405020304" pitchFamily="18" charset="0"/>
              </a:rPr>
              <a:t>4. What political responsibilities are thrust upon Condoleezza Rice?</a:t>
            </a:r>
          </a:p>
        </p:txBody>
      </p:sp>
      <p:sp>
        <p:nvSpPr>
          <p:cNvPr id="4" name="文本框 3"/>
          <p:cNvSpPr txBox="1"/>
          <p:nvPr/>
        </p:nvSpPr>
        <p:spPr>
          <a:xfrm>
            <a:off x="1530985" y="3494405"/>
            <a:ext cx="9129395" cy="2353310"/>
          </a:xfrm>
          <a:prstGeom prst="rect">
            <a:avLst/>
          </a:prstGeom>
          <a:noFill/>
        </p:spPr>
        <p:txBody>
          <a:bodyPr wrap="square" rtlCol="0" anchor="t">
            <a:spAutoFit/>
          </a:bodyPr>
          <a:lstStyle/>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The Secretary of State is a senior official of the federal government of the United States of America, heading the U.S. Department of State principally concerned with foreign policy and dealing with the international affairs. The Secretary of State is considered to be the U.S. government’s equivalent of the Minister for Foreign Affairs.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626235" y="92900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Two</a:t>
            </a:r>
          </a:p>
        </p:txBody>
      </p:sp>
      <p:sp>
        <p:nvSpPr>
          <p:cNvPr id="18" name="文本框 17"/>
          <p:cNvSpPr txBox="1"/>
          <p:nvPr/>
        </p:nvSpPr>
        <p:spPr>
          <a:xfrm>
            <a:off x="1759585" y="1343025"/>
            <a:ext cx="9078595" cy="82994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Two and fill in the blanks according to the passage. Some blanks may need more than ONE word.</a:t>
            </a:r>
          </a:p>
        </p:txBody>
      </p:sp>
      <p:sp>
        <p:nvSpPr>
          <p:cNvPr id="4" name="文本框 3"/>
          <p:cNvSpPr txBox="1"/>
          <p:nvPr/>
        </p:nvSpPr>
        <p:spPr>
          <a:xfrm>
            <a:off x="1196340" y="2409825"/>
            <a:ext cx="9799955" cy="3830955"/>
          </a:xfrm>
          <a:prstGeom prst="rect">
            <a:avLst/>
          </a:prstGeom>
          <a:noFill/>
        </p:spPr>
        <p:txBody>
          <a:bodyPr wrap="square" rtlCol="0" anchor="t">
            <a:spAutoFit/>
          </a:bodyPr>
          <a:lstStyle/>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In November 2015, (1) _________________ ranked Mrs Merkel the second most powerful person in the world — the highest ranking ever achieved by a woman — and later that year she was named Time magazine’s (2) _____________________, citing her role in (3) _______________</a:t>
            </a:r>
            <a:r>
              <a:rPr lang="zh-CN" altLang="en-US">
                <a:latin typeface="Times New Roman" panose="02020603050405020304" pitchFamily="18" charset="0"/>
                <a:cs typeface="Times New Roman" panose="02020603050405020304" pitchFamily="18" charset="0"/>
                <a:sym typeface="+mn-ea"/>
              </a:rPr>
              <a:t>_</a:t>
            </a:r>
            <a:r>
              <a:rPr lang="zh-CN" altLang="en-US">
                <a:solidFill>
                  <a:schemeClr val="tx1"/>
                </a:solidFill>
                <a:latin typeface="Times New Roman" panose="02020603050405020304" pitchFamily="18" charset="0"/>
                <a:cs typeface="Times New Roman" panose="02020603050405020304" pitchFamily="18" charset="0"/>
              </a:rPr>
              <a:t>___________ and (4) _________________. She has played a leading role in Europe’s reaction to the migrant crisis, announcing that Germany would welcome (5) ____________ fleeing (6) ____________________. She leads the (7) __________</a:t>
            </a:r>
            <a:r>
              <a:rPr lang="zh-CN" altLang="en-US">
                <a:latin typeface="Times New Roman" panose="02020603050405020304" pitchFamily="18" charset="0"/>
                <a:cs typeface="Times New Roman" panose="02020603050405020304" pitchFamily="18" charset="0"/>
                <a:sym typeface="+mn-ea"/>
              </a:rPr>
              <a:t>____</a:t>
            </a:r>
            <a:r>
              <a:rPr lang="zh-CN" altLang="en-US">
                <a:solidFill>
                  <a:schemeClr val="tx1"/>
                </a:solidFill>
                <a:latin typeface="Times New Roman" panose="02020603050405020304" pitchFamily="18" charset="0"/>
                <a:cs typeface="Times New Roman" panose="02020603050405020304" pitchFamily="18" charset="0"/>
              </a:rPr>
              <a:t>__</a:t>
            </a:r>
            <a:r>
              <a:rPr lang="zh-CN" altLang="en-US">
                <a:latin typeface="Times New Roman" panose="02020603050405020304" pitchFamily="18" charset="0"/>
                <a:cs typeface="Times New Roman" panose="02020603050405020304" pitchFamily="18" charset="0"/>
                <a:sym typeface="+mn-ea"/>
              </a:rPr>
              <a:t>____</a:t>
            </a:r>
            <a:r>
              <a:rPr lang="zh-CN" altLang="en-US">
                <a:solidFill>
                  <a:schemeClr val="tx1"/>
                </a:solidFill>
                <a:latin typeface="Times New Roman" panose="02020603050405020304" pitchFamily="18" charset="0"/>
                <a:cs typeface="Times New Roman" panose="02020603050405020304" pitchFamily="18" charset="0"/>
              </a:rPr>
              <a:t>_______ (CDU), who governs with their Bavarian sister party the CSU. Between 2009 and 2013, she governed with the (8) ____________________</a:t>
            </a:r>
            <a:r>
              <a:rPr lang="zh-CN" altLang="en-US">
                <a:latin typeface="Times New Roman" panose="02020603050405020304" pitchFamily="18" charset="0"/>
                <a:cs typeface="Times New Roman" panose="02020603050405020304" pitchFamily="18" charset="0"/>
                <a:sym typeface="+mn-ea"/>
              </a:rPr>
              <a:t>____</a:t>
            </a:r>
            <a:r>
              <a:rPr lang="zh-CN" altLang="en-US">
                <a:solidFill>
                  <a:schemeClr val="tx1"/>
                </a:solidFill>
                <a:latin typeface="Times New Roman" panose="02020603050405020304" pitchFamily="18" charset="0"/>
                <a:cs typeface="Times New Roman" panose="02020603050405020304" pitchFamily="18" charset="0"/>
              </a:rPr>
              <a:t>________ (FDP). She has become the symbol of (9) _________________, prescribing sweeping budget cuts and (10) _________________ by the EU as the cure for southern Europe’s chronic debts.</a:t>
            </a:r>
          </a:p>
        </p:txBody>
      </p:sp>
      <p:sp>
        <p:nvSpPr>
          <p:cNvPr id="3" name="文本框 2"/>
          <p:cNvSpPr txBox="1"/>
          <p:nvPr/>
        </p:nvSpPr>
        <p:spPr>
          <a:xfrm>
            <a:off x="4025900" y="2510155"/>
            <a:ext cx="254000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Forbes magazine</a:t>
            </a:r>
          </a:p>
        </p:txBody>
      </p:sp>
      <p:sp>
        <p:nvSpPr>
          <p:cNvPr id="5" name="文本框 4"/>
          <p:cNvSpPr txBox="1"/>
          <p:nvPr/>
        </p:nvSpPr>
        <p:spPr>
          <a:xfrm>
            <a:off x="3552190" y="3361055"/>
            <a:ext cx="254000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“Person of the Year”</a:t>
            </a:r>
          </a:p>
        </p:txBody>
      </p:sp>
      <p:sp>
        <p:nvSpPr>
          <p:cNvPr id="6" name="文本框 5"/>
          <p:cNvSpPr txBox="1"/>
          <p:nvPr/>
        </p:nvSpPr>
        <p:spPr>
          <a:xfrm>
            <a:off x="7780020" y="3361055"/>
            <a:ext cx="3890645"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Europe’s crises over migration</a:t>
            </a:r>
          </a:p>
        </p:txBody>
      </p:sp>
      <p:sp>
        <p:nvSpPr>
          <p:cNvPr id="7" name="文本框 6"/>
          <p:cNvSpPr txBox="1"/>
          <p:nvPr/>
        </p:nvSpPr>
        <p:spPr>
          <a:xfrm>
            <a:off x="2186940" y="3729355"/>
            <a:ext cx="183896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Greek debt</a:t>
            </a:r>
          </a:p>
        </p:txBody>
      </p:sp>
      <p:sp>
        <p:nvSpPr>
          <p:cNvPr id="8" name="文本框 7"/>
          <p:cNvSpPr txBox="1"/>
          <p:nvPr/>
        </p:nvSpPr>
        <p:spPr>
          <a:xfrm>
            <a:off x="5796280" y="4140835"/>
            <a:ext cx="183896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refugees</a:t>
            </a:r>
          </a:p>
        </p:txBody>
      </p:sp>
      <p:sp>
        <p:nvSpPr>
          <p:cNvPr id="9" name="文本框 8"/>
          <p:cNvSpPr txBox="1"/>
          <p:nvPr/>
        </p:nvSpPr>
        <p:spPr>
          <a:xfrm>
            <a:off x="8414385" y="4141470"/>
            <a:ext cx="325628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Syria’s civil war</a:t>
            </a:r>
          </a:p>
        </p:txBody>
      </p:sp>
      <p:sp>
        <p:nvSpPr>
          <p:cNvPr id="10" name="文本框 9"/>
          <p:cNvSpPr txBox="1"/>
          <p:nvPr/>
        </p:nvSpPr>
        <p:spPr>
          <a:xfrm>
            <a:off x="2593340" y="4509770"/>
            <a:ext cx="397256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Christian Democratic Union</a:t>
            </a:r>
          </a:p>
        </p:txBody>
      </p:sp>
      <p:sp>
        <p:nvSpPr>
          <p:cNvPr id="11" name="文本框 10"/>
          <p:cNvSpPr txBox="1"/>
          <p:nvPr/>
        </p:nvSpPr>
        <p:spPr>
          <a:xfrm>
            <a:off x="6565900" y="4994275"/>
            <a:ext cx="397256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Pro-business Free Democratic Party</a:t>
            </a:r>
          </a:p>
        </p:txBody>
      </p:sp>
      <p:sp>
        <p:nvSpPr>
          <p:cNvPr id="12" name="文本框 11"/>
          <p:cNvSpPr txBox="1"/>
          <p:nvPr/>
        </p:nvSpPr>
        <p:spPr>
          <a:xfrm>
            <a:off x="4828540" y="5362575"/>
            <a:ext cx="173736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fiscal austerity</a:t>
            </a:r>
          </a:p>
        </p:txBody>
      </p:sp>
      <p:sp>
        <p:nvSpPr>
          <p:cNvPr id="13" name="文本框 12"/>
          <p:cNvSpPr txBox="1"/>
          <p:nvPr/>
        </p:nvSpPr>
        <p:spPr>
          <a:xfrm>
            <a:off x="1441450" y="5730875"/>
            <a:ext cx="2441575"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tight supervision</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heckerboard(across)">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checkerboard(across)">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checkerboard(across)">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checkerboard(across)">
                                          <p:cBhvr>
                                            <p:cTn id="33" dur="500"/>
                                            <p:tgtEl>
                                              <p:spTgt spid="8"/>
                                            </p:tgtEl>
                                          </p:cBhvr>
                                        </p:animEffect>
                                      </p:childTnLst>
                                    </p:cTn>
                                  </p:par>
                                </p:childTnLst>
                              </p:cTn>
                            </p:par>
                          </p:childTnLst>
                        </p:cTn>
                      </p:par>
                      <p:par>
                        <p:cTn id="34" fill="hold">
                          <p:stCondLst>
                            <p:cond delay="indefinite"/>
                          </p:stCondLst>
                          <p:childTnLst>
                            <p:par>
                              <p:cTn id="35" fill="hold">
                                <p:stCondLst>
                                  <p:cond delay="0"/>
                                </p:stCondLst>
                                <p:childTnLst>
                                  <p:par>
                                    <p:cTn id="36" presetID="5" presetClass="entr" presetSubtype="10" fill="hold" grpId="0" nodeType="click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checkerboard(across)">
                                          <p:cBhvr>
                                            <p:cTn id="38" dur="500"/>
                                            <p:tgtEl>
                                              <p:spTgt spid="9"/>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blinds(horizontal)">
                                          <p:cBhvr>
                                            <p:cTn id="43" dur="500"/>
                                            <p:tgtEl>
                                              <p:spTgt spid="10"/>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blinds(horizontal)">
                                          <p:cBhvr>
                                            <p:cTn id="48" dur="500"/>
                                            <p:tgtEl>
                                              <p:spTgt spid="11"/>
                                            </p:tgtEl>
                                          </p:cBhvr>
                                        </p:animEffect>
                                      </p:childTnLst>
                                    </p:cTn>
                                  </p:par>
                                </p:childTnLst>
                              </p:cTn>
                            </p:par>
                          </p:childTnLst>
                        </p:cTn>
                      </p:par>
                      <p:par>
                        <p:cTn id="49" fill="hold">
                          <p:stCondLst>
                            <p:cond delay="indefinite"/>
                          </p:stCondLst>
                          <p:childTnLst>
                            <p:par>
                              <p:cTn id="50" fill="hold">
                                <p:stCondLst>
                                  <p:cond delay="0"/>
                                </p:stCondLst>
                                <p:childTnLst>
                                  <p:par>
                                    <p:cTn id="51" presetID="5" presetClass="entr" presetSubtype="10" fill="hold" grpId="0" nodeType="click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checkerboard(across)">
                                          <p:cBhvr>
                                            <p:cTn id="53" dur="500"/>
                                            <p:tgtEl>
                                              <p:spTgt spid="12"/>
                                            </p:tgtEl>
                                          </p:cBhvr>
                                        </p:animEffect>
                                      </p:childTnLst>
                                    </p:cTn>
                                  </p:par>
                                </p:childTnLst>
                              </p:cTn>
                            </p:par>
                          </p:childTnLst>
                        </p:cTn>
                      </p:par>
                      <p:par>
                        <p:cTn id="54" fill="hold">
                          <p:stCondLst>
                            <p:cond delay="indefinite"/>
                          </p:stCondLst>
                          <p:childTnLst>
                            <p:par>
                              <p:cTn id="55" fill="hold">
                                <p:stCondLst>
                                  <p:cond delay="0"/>
                                </p:stCondLst>
                                <p:childTnLst>
                                  <p:par>
                                    <p:cTn id="56" presetID="5" presetClass="entr" presetSubtype="10" fill="hold" grpId="0" nodeType="click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checkerboard(across)">
                                          <p:cBhvr>
                                            <p:cTn id="5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P spid="5" grpId="0"/>
          <p:bldP spid="6" grpId="0"/>
          <p:bldP spid="7" grpId="0"/>
          <p:bldP spid="8" grpId="0"/>
          <p:bldP spid="9" grpId="0"/>
          <p:bldP spid="10" grpId="0"/>
          <p:bldP spid="11" grpId="0"/>
          <p:bldP spid="12" grpId="0"/>
          <p:bldP spid="1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heckerboard(across)">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checkerboard(across)">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checkerboard(across)">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checkerboard(across)">
                                          <p:cBhvr>
                                            <p:cTn id="33" dur="500"/>
                                            <p:tgtEl>
                                              <p:spTgt spid="8"/>
                                            </p:tgtEl>
                                          </p:cBhvr>
                                        </p:animEffect>
                                      </p:childTnLst>
                                    </p:cTn>
                                  </p:par>
                                </p:childTnLst>
                              </p:cTn>
                            </p:par>
                          </p:childTnLst>
                        </p:cTn>
                      </p:par>
                      <p:par>
                        <p:cTn id="34" fill="hold">
                          <p:stCondLst>
                            <p:cond delay="indefinite"/>
                          </p:stCondLst>
                          <p:childTnLst>
                            <p:par>
                              <p:cTn id="35" fill="hold">
                                <p:stCondLst>
                                  <p:cond delay="0"/>
                                </p:stCondLst>
                                <p:childTnLst>
                                  <p:par>
                                    <p:cTn id="36" presetID="5" presetClass="entr" presetSubtype="10" fill="hold" grpId="0" nodeType="click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checkerboard(across)">
                                          <p:cBhvr>
                                            <p:cTn id="38" dur="500"/>
                                            <p:tgtEl>
                                              <p:spTgt spid="9"/>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blinds(horizontal)">
                                          <p:cBhvr>
                                            <p:cTn id="43" dur="500"/>
                                            <p:tgtEl>
                                              <p:spTgt spid="10"/>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blinds(horizontal)">
                                          <p:cBhvr>
                                            <p:cTn id="48" dur="500"/>
                                            <p:tgtEl>
                                              <p:spTgt spid="11"/>
                                            </p:tgtEl>
                                          </p:cBhvr>
                                        </p:animEffect>
                                      </p:childTnLst>
                                    </p:cTn>
                                  </p:par>
                                </p:childTnLst>
                              </p:cTn>
                            </p:par>
                          </p:childTnLst>
                        </p:cTn>
                      </p:par>
                      <p:par>
                        <p:cTn id="49" fill="hold">
                          <p:stCondLst>
                            <p:cond delay="indefinite"/>
                          </p:stCondLst>
                          <p:childTnLst>
                            <p:par>
                              <p:cTn id="50" fill="hold">
                                <p:stCondLst>
                                  <p:cond delay="0"/>
                                </p:stCondLst>
                                <p:childTnLst>
                                  <p:par>
                                    <p:cTn id="51" presetID="5" presetClass="entr" presetSubtype="10" fill="hold" grpId="0" nodeType="click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checkerboard(across)">
                                          <p:cBhvr>
                                            <p:cTn id="53" dur="500"/>
                                            <p:tgtEl>
                                              <p:spTgt spid="12"/>
                                            </p:tgtEl>
                                          </p:cBhvr>
                                        </p:animEffect>
                                      </p:childTnLst>
                                    </p:cTn>
                                  </p:par>
                                </p:childTnLst>
                              </p:cTn>
                            </p:par>
                          </p:childTnLst>
                        </p:cTn>
                      </p:par>
                      <p:par>
                        <p:cTn id="54" fill="hold">
                          <p:stCondLst>
                            <p:cond delay="indefinite"/>
                          </p:stCondLst>
                          <p:childTnLst>
                            <p:par>
                              <p:cTn id="55" fill="hold">
                                <p:stCondLst>
                                  <p:cond delay="0"/>
                                </p:stCondLst>
                                <p:childTnLst>
                                  <p:par>
                                    <p:cTn id="56" presetID="5" presetClass="entr" presetSubtype="10" fill="hold" grpId="0" nodeType="click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checkerboard(across)">
                                          <p:cBhvr>
                                            <p:cTn id="5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P spid="5" grpId="0"/>
          <p:bldP spid="6" grpId="0"/>
          <p:bldP spid="7" grpId="0"/>
          <p:bldP spid="8" grpId="0"/>
          <p:bldP spid="9" grpId="0"/>
          <p:bldP spid="10" grpId="0"/>
          <p:bldP spid="11" grpId="0"/>
          <p:bldP spid="12" grpId="0"/>
          <p:bldP spid="13"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Three</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Three carefully and do the exercises.</a:t>
            </a:r>
          </a:p>
        </p:txBody>
      </p:sp>
      <p:sp>
        <p:nvSpPr>
          <p:cNvPr id="4" name="文本框 3"/>
          <p:cNvSpPr txBox="1"/>
          <p:nvPr/>
        </p:nvSpPr>
        <p:spPr>
          <a:xfrm>
            <a:off x="1037590" y="2026920"/>
            <a:ext cx="9667240" cy="4661535"/>
          </a:xfrm>
          <a:prstGeom prst="rect">
            <a:avLst/>
          </a:prstGeom>
          <a:noFill/>
        </p:spPr>
        <p:txBody>
          <a:bodyPr wrap="square" rtlCol="0" anchor="t">
            <a:spAutoFit/>
          </a:bodyPr>
          <a:lstStyle/>
          <a:p>
            <a:pPr indent="457200" algn="just" fontAlgn="auto">
              <a:lnSpc>
                <a:spcPct val="150000"/>
              </a:lnSpc>
            </a:pPr>
            <a:r>
              <a:rPr lang="zh-CN" altLang="en-US" b="1">
                <a:solidFill>
                  <a:schemeClr val="tx1"/>
                </a:solidFill>
                <a:latin typeface="Times New Roman" panose="02020603050405020304" pitchFamily="18" charset="0"/>
                <a:cs typeface="Times New Roman" panose="02020603050405020304" pitchFamily="18" charset="0"/>
              </a:rPr>
              <a:t>1. Which of the following is NOT true about the Duchess of Cambridge? (            )</a:t>
            </a:r>
            <a:endParaRPr lang="zh-CN" altLang="en-US">
              <a:solidFill>
                <a:schemeClr val="tx1"/>
              </a:solidFill>
              <a:latin typeface="Times New Roman" panose="02020603050405020304" pitchFamily="18" charset="0"/>
              <a:cs typeface="Times New Roman" panose="02020603050405020304" pitchFamily="18" charset="0"/>
            </a:endParaRP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A. The Duchess of Cambridge works in support of the Queen in carrying out Royal duties both at </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home and abroad.</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B. Royal engagements in towns and cities are all responsibilities of the Duchess of Cambridge </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alone.</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C. The Duchess of Cambridge plays a key role in events of national significance.</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D. The Duchess of Cambridge likes sports events very much, especially tennis.</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E. The Duchess of Cambridge was once an Official Ambassador for Team Great Britain during the </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2012 Olympic and Paralympic Games.</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F. On behalf of the Queen, the Duchess of Cambridge and her husband have gone on many visits </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overseas, like visits to Asian countries.</a:t>
            </a:r>
          </a:p>
        </p:txBody>
      </p:sp>
      <p:sp>
        <p:nvSpPr>
          <p:cNvPr id="3" name="文本框 2"/>
          <p:cNvSpPr txBox="1"/>
          <p:nvPr/>
        </p:nvSpPr>
        <p:spPr>
          <a:xfrm>
            <a:off x="8778240" y="2026920"/>
            <a:ext cx="604520" cy="645160"/>
          </a:xfrm>
          <a:prstGeom prst="rect">
            <a:avLst/>
          </a:prstGeom>
          <a:noFill/>
        </p:spPr>
        <p:txBody>
          <a:bodyPr wrap="square" rtlCol="0">
            <a:spAutoFit/>
          </a:bodyPr>
          <a:lstStyle/>
          <a:p>
            <a:r>
              <a:rPr lang="en-US" altLang="zh-CN" sz="3600" b="1">
                <a:solidFill>
                  <a:srgbClr val="C00000"/>
                </a:solidFill>
              </a:rPr>
              <a:t>B</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Three</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Three carefully and do the exercises.</a:t>
            </a:r>
          </a:p>
        </p:txBody>
      </p:sp>
      <p:sp>
        <p:nvSpPr>
          <p:cNvPr id="4" name="文本框 3"/>
          <p:cNvSpPr txBox="1"/>
          <p:nvPr/>
        </p:nvSpPr>
        <p:spPr>
          <a:xfrm>
            <a:off x="1003300" y="2076450"/>
            <a:ext cx="10329545" cy="4246245"/>
          </a:xfrm>
          <a:prstGeom prst="rect">
            <a:avLst/>
          </a:prstGeom>
          <a:noFill/>
        </p:spPr>
        <p:txBody>
          <a:bodyPr wrap="square" rtlCol="0" anchor="t">
            <a:spAutoFit/>
          </a:bodyPr>
          <a:lstStyle/>
          <a:p>
            <a:pPr indent="457200" algn="just" fontAlgn="auto">
              <a:lnSpc>
                <a:spcPct val="150000"/>
              </a:lnSpc>
            </a:pPr>
            <a:r>
              <a:rPr lang="zh-CN" altLang="en-US" b="1">
                <a:solidFill>
                  <a:schemeClr val="tx1"/>
                </a:solidFill>
                <a:latin typeface="Times New Roman" panose="02020603050405020304" pitchFamily="18" charset="0"/>
                <a:cs typeface="Times New Roman" panose="02020603050405020304" pitchFamily="18" charset="0"/>
              </a:rPr>
              <a:t>2. Please make a research on responsibilities of the Royal Family of the United Kingdom and</a:t>
            </a:r>
          </a:p>
          <a:p>
            <a:pPr indent="457200" algn="just" fontAlgn="auto">
              <a:lnSpc>
                <a:spcPct val="150000"/>
              </a:lnSpc>
            </a:pPr>
            <a:r>
              <a:rPr lang="zh-CN" altLang="en-US" b="1">
                <a:solidFill>
                  <a:schemeClr val="tx1"/>
                </a:solidFill>
                <a:latin typeface="Times New Roman" panose="02020603050405020304" pitchFamily="18" charset="0"/>
                <a:cs typeface="Times New Roman" panose="02020603050405020304" pitchFamily="18" charset="0"/>
              </a:rPr>
              <a:t>then decide whether the following statements are true (T) or false (F).</a:t>
            </a:r>
          </a:p>
          <a:p>
            <a:pPr indent="457200" algn="just" fontAlgn="auto">
              <a:lnSpc>
                <a:spcPct val="150000"/>
              </a:lnSpc>
            </a:pPr>
            <a:endParaRPr lang="zh-CN" altLang="en-US" b="1">
              <a:solidFill>
                <a:schemeClr val="tx1"/>
              </a:solidFill>
              <a:latin typeface="Times New Roman" panose="02020603050405020304" pitchFamily="18" charset="0"/>
              <a:cs typeface="Times New Roman" panose="02020603050405020304" pitchFamily="18" charset="0"/>
            </a:endParaRP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 A. Queen Elizabeth is the Queen of the United Kingdom of Great Britain and Northern Ireland. </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The Queen is also queen of Canada, Australia, New Zealand and many othe</a:t>
            </a:r>
            <a:r>
              <a:rPr lang="en-US" altLang="zh-CN">
                <a:solidFill>
                  <a:schemeClr val="tx1"/>
                </a:solidFill>
                <a:latin typeface="Times New Roman" panose="02020603050405020304" pitchFamily="18" charset="0"/>
                <a:cs typeface="Times New Roman" panose="02020603050405020304" pitchFamily="18" charset="0"/>
              </a:rPr>
              <a:t>r </a:t>
            </a:r>
            <a:r>
              <a:rPr lang="zh-CN" altLang="en-US">
                <a:solidFill>
                  <a:schemeClr val="tx1"/>
                </a:solidFill>
                <a:latin typeface="Times New Roman" panose="02020603050405020304" pitchFamily="18" charset="0"/>
                <a:cs typeface="Times New Roman" panose="02020603050405020304" pitchFamily="18" charset="0"/>
              </a:rPr>
              <a:t>countries within  </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the  British Commonwealth.</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 B. The Royal family doesn’t make decisions about the country but leave it to the Prime Minister </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and Parliament.</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 C. The Queen has no real power over the UK.</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 D. The Queen could veto a law if she needed to.</a:t>
            </a:r>
          </a:p>
        </p:txBody>
      </p:sp>
      <p:sp>
        <p:nvSpPr>
          <p:cNvPr id="3" name="文本框 2"/>
          <p:cNvSpPr txBox="1"/>
          <p:nvPr/>
        </p:nvSpPr>
        <p:spPr>
          <a:xfrm>
            <a:off x="1534160" y="3294380"/>
            <a:ext cx="604520" cy="583565"/>
          </a:xfrm>
          <a:prstGeom prst="rect">
            <a:avLst/>
          </a:prstGeom>
          <a:noFill/>
        </p:spPr>
        <p:txBody>
          <a:bodyPr wrap="square" rtlCol="0">
            <a:spAutoFit/>
          </a:bodyPr>
          <a:lstStyle/>
          <a:p>
            <a:pPr algn="ctr"/>
            <a:r>
              <a:rPr lang="en-US" altLang="zh-CN" sz="3200" b="1">
                <a:solidFill>
                  <a:srgbClr val="C00000"/>
                </a:solidFill>
              </a:rPr>
              <a:t>T</a:t>
            </a:r>
          </a:p>
        </p:txBody>
      </p:sp>
      <p:sp>
        <p:nvSpPr>
          <p:cNvPr id="5" name="文本框 4"/>
          <p:cNvSpPr txBox="1"/>
          <p:nvPr/>
        </p:nvSpPr>
        <p:spPr>
          <a:xfrm>
            <a:off x="1553845" y="4572000"/>
            <a:ext cx="604520" cy="583565"/>
          </a:xfrm>
          <a:prstGeom prst="rect">
            <a:avLst/>
          </a:prstGeom>
          <a:noFill/>
        </p:spPr>
        <p:txBody>
          <a:bodyPr wrap="square" rtlCol="0">
            <a:spAutoFit/>
          </a:bodyPr>
          <a:lstStyle/>
          <a:p>
            <a:pPr algn="ctr"/>
            <a:r>
              <a:rPr lang="en-US" altLang="zh-CN" sz="3200" b="1">
                <a:solidFill>
                  <a:srgbClr val="C00000"/>
                </a:solidFill>
              </a:rPr>
              <a:t>T</a:t>
            </a:r>
          </a:p>
        </p:txBody>
      </p:sp>
      <p:sp>
        <p:nvSpPr>
          <p:cNvPr id="6" name="文本框 5"/>
          <p:cNvSpPr txBox="1"/>
          <p:nvPr/>
        </p:nvSpPr>
        <p:spPr>
          <a:xfrm>
            <a:off x="1553845" y="5433060"/>
            <a:ext cx="604520" cy="583565"/>
          </a:xfrm>
          <a:prstGeom prst="rect">
            <a:avLst/>
          </a:prstGeom>
          <a:noFill/>
        </p:spPr>
        <p:txBody>
          <a:bodyPr wrap="square" rtlCol="0">
            <a:spAutoFit/>
          </a:bodyPr>
          <a:lstStyle/>
          <a:p>
            <a:pPr algn="ctr"/>
            <a:r>
              <a:rPr lang="en-US" altLang="zh-CN" sz="3200" b="1">
                <a:solidFill>
                  <a:srgbClr val="C00000"/>
                </a:solidFill>
              </a:rPr>
              <a:t>F</a:t>
            </a:r>
          </a:p>
        </p:txBody>
      </p:sp>
      <p:sp>
        <p:nvSpPr>
          <p:cNvPr id="7" name="文本框 6"/>
          <p:cNvSpPr txBox="1"/>
          <p:nvPr/>
        </p:nvSpPr>
        <p:spPr>
          <a:xfrm>
            <a:off x="1534160" y="5822315"/>
            <a:ext cx="604520" cy="583565"/>
          </a:xfrm>
          <a:prstGeom prst="rect">
            <a:avLst/>
          </a:prstGeom>
          <a:noFill/>
        </p:spPr>
        <p:txBody>
          <a:bodyPr wrap="square" rtlCol="0">
            <a:spAutoFit/>
          </a:bodyPr>
          <a:lstStyle/>
          <a:p>
            <a:pPr algn="ctr"/>
            <a:r>
              <a:rPr lang="en-US" altLang="zh-CN" sz="3200" b="1">
                <a:solidFill>
                  <a:srgbClr val="C00000"/>
                </a:solidFill>
              </a:rPr>
              <a:t>T</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down)">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P spid="5" grpId="0"/>
          <p:bldP spid="6"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down)">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P spid="5" grpId="0"/>
          <p:bldP spid="6" grpId="0"/>
          <p:bldP spid="7"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Four</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50673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Read Passage Three and Passage Four and answer the following questions.</a:t>
            </a:r>
          </a:p>
        </p:txBody>
      </p:sp>
      <p:sp>
        <p:nvSpPr>
          <p:cNvPr id="75" name="文本框 74"/>
          <p:cNvSpPr txBox="1"/>
          <p:nvPr/>
        </p:nvSpPr>
        <p:spPr>
          <a:xfrm>
            <a:off x="1706245" y="2616200"/>
            <a:ext cx="9236075" cy="645160"/>
          </a:xfrm>
          <a:prstGeom prst="rect">
            <a:avLst/>
          </a:prstGeom>
          <a:noFill/>
        </p:spPr>
        <p:txBody>
          <a:bodyPr wrap="square" rtlCol="0" anchor="t">
            <a:spAutoFit/>
          </a:bodyPr>
          <a:lstStyle/>
          <a:p>
            <a:pPr algn="just" fontAlgn="auto">
              <a:lnSpc>
                <a:spcPct val="150000"/>
              </a:lnSpc>
            </a:pPr>
            <a:r>
              <a:rPr lang="zh-CN" altLang="en-US" sz="2400" b="1">
                <a:latin typeface="Times New Roman" panose="02020603050405020304" pitchFamily="18" charset="0"/>
                <a:cs typeface="Times New Roman" panose="02020603050405020304" pitchFamily="18" charset="0"/>
                <a:sym typeface="+mn-ea"/>
              </a:rPr>
              <a:t>1. Who is the husband of the present Duchess of Cambridge?</a:t>
            </a:r>
            <a:endParaRPr lang="zh-CN" altLang="en-US" sz="2400">
              <a:latin typeface="Times New Roman" panose="02020603050405020304" pitchFamily="18" charset="0"/>
              <a:cs typeface="Times New Roman" panose="02020603050405020304" pitchFamily="18" charset="0"/>
            </a:endParaRPr>
          </a:p>
        </p:txBody>
      </p:sp>
      <p:sp>
        <p:nvSpPr>
          <p:cNvPr id="3" name="文本框 2"/>
          <p:cNvSpPr txBox="1"/>
          <p:nvPr/>
        </p:nvSpPr>
        <p:spPr>
          <a:xfrm>
            <a:off x="1812925" y="3910965"/>
            <a:ext cx="9129395" cy="1198880"/>
          </a:xfrm>
          <a:prstGeom prst="rect">
            <a:avLst/>
          </a:prstGeom>
          <a:noFill/>
        </p:spPr>
        <p:txBody>
          <a:bodyPr wrap="square" rtlCol="0" anchor="t">
            <a:spAutoFit/>
          </a:bodyPr>
          <a:lstStyle/>
          <a:p>
            <a:pPr algn="just" fontAlgn="auto">
              <a:lnSpc>
                <a:spcPct val="150000"/>
              </a:lnSpc>
            </a:pPr>
            <a:r>
              <a:rPr lang="zh-CN" altLang="en-US" sz="2400">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400">
                <a:solidFill>
                  <a:srgbClr val="C00000"/>
                </a:solidFill>
                <a:latin typeface="Times New Roman" panose="02020603050405020304" pitchFamily="18" charset="0"/>
                <a:cs typeface="Times New Roman" panose="02020603050405020304" pitchFamily="18" charset="0"/>
              </a:rPr>
              <a:t>The Duke of Cambridge, Prince William.</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Four</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50673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Read Passage Three and Passage Four and answer the following questions.</a:t>
            </a:r>
          </a:p>
        </p:txBody>
      </p:sp>
      <p:sp>
        <p:nvSpPr>
          <p:cNvPr id="75" name="文本框 74"/>
          <p:cNvSpPr txBox="1"/>
          <p:nvPr/>
        </p:nvSpPr>
        <p:spPr>
          <a:xfrm>
            <a:off x="1534795" y="2202815"/>
            <a:ext cx="9303385" cy="1198880"/>
          </a:xfrm>
          <a:prstGeom prst="rect">
            <a:avLst/>
          </a:prstGeom>
          <a:noFill/>
        </p:spPr>
        <p:txBody>
          <a:bodyPr wrap="square" rtlCol="0" anchor="t">
            <a:spAutoFit/>
          </a:bodyPr>
          <a:lstStyle/>
          <a:p>
            <a:pPr algn="just" fontAlgn="auto">
              <a:lnSpc>
                <a:spcPct val="150000"/>
              </a:lnSpc>
            </a:pPr>
            <a:r>
              <a:rPr lang="zh-CN" altLang="en-US" sz="2400" b="1">
                <a:latin typeface="Times New Roman" panose="02020603050405020304" pitchFamily="18" charset="0"/>
                <a:cs typeface="Times New Roman" panose="02020603050405020304" pitchFamily="18" charset="0"/>
                <a:sym typeface="+mn-ea"/>
              </a:rPr>
              <a:t>2. What royal engagements does the Duchess of Cambridge usually  </a:t>
            </a:r>
          </a:p>
          <a:p>
            <a:pPr algn="just" fontAlgn="auto">
              <a:lnSpc>
                <a:spcPct val="150000"/>
              </a:lnSpc>
            </a:pPr>
            <a:r>
              <a:rPr lang="zh-CN" altLang="en-US" sz="2400" b="1">
                <a:latin typeface="Times New Roman" panose="02020603050405020304" pitchFamily="18" charset="0"/>
                <a:cs typeface="Times New Roman" panose="02020603050405020304" pitchFamily="18" charset="0"/>
                <a:sym typeface="+mn-ea"/>
              </a:rPr>
              <a:t>    carry out?</a:t>
            </a:r>
          </a:p>
        </p:txBody>
      </p:sp>
      <p:sp>
        <p:nvSpPr>
          <p:cNvPr id="3" name="文本框 2"/>
          <p:cNvSpPr txBox="1"/>
          <p:nvPr/>
        </p:nvSpPr>
        <p:spPr>
          <a:xfrm>
            <a:off x="1003935" y="3198495"/>
            <a:ext cx="10526395" cy="3415030"/>
          </a:xfrm>
          <a:prstGeom prst="rect">
            <a:avLst/>
          </a:prstGeom>
          <a:noFill/>
        </p:spPr>
        <p:txBody>
          <a:bodyPr wrap="square" rtlCol="0" anchor="t">
            <a:spAutoFit/>
          </a:bodyPr>
          <a:lstStyle/>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You may think that, after showing up to an event and staying for an hour, Kate’s work is done. The reality is that these royal events take a lot of time, effort, and planning. Royal engagements are planned weeks or months ahead of time, although the public is not informed until much closer to the date. Kate’s attendance must be thoughtfully organized — her activities should be timed to best suit both her needs and the needs of the venue. Arrivals and departures also require detailed planning, including the mode of transportation, the best routes to take, traffic schedules, and privacy concerns. Royal security needs will be tactically planned while the press must be informed and managed.</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Four</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50673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Read Passage Three and Passage Four and answer the following questions.</a:t>
            </a:r>
          </a:p>
        </p:txBody>
      </p:sp>
      <p:sp>
        <p:nvSpPr>
          <p:cNvPr id="75" name="文本框 74"/>
          <p:cNvSpPr txBox="1"/>
          <p:nvPr/>
        </p:nvSpPr>
        <p:spPr>
          <a:xfrm>
            <a:off x="1680845" y="2303145"/>
            <a:ext cx="9236075" cy="645160"/>
          </a:xfrm>
          <a:prstGeom prst="rect">
            <a:avLst/>
          </a:prstGeom>
          <a:noFill/>
        </p:spPr>
        <p:txBody>
          <a:bodyPr wrap="square" rtlCol="0" anchor="t">
            <a:spAutoFit/>
          </a:bodyPr>
          <a:lstStyle/>
          <a:p>
            <a:pPr algn="just" fontAlgn="auto">
              <a:lnSpc>
                <a:spcPct val="150000"/>
              </a:lnSpc>
            </a:pPr>
            <a:r>
              <a:rPr lang="zh-CN" altLang="en-US" sz="2400" b="1">
                <a:latin typeface="Times New Roman" panose="02020603050405020304" pitchFamily="18" charset="0"/>
                <a:cs typeface="Times New Roman" panose="02020603050405020304" pitchFamily="18" charset="0"/>
                <a:sym typeface="+mn-ea"/>
              </a:rPr>
              <a:t>3. What kind of princess was Grace Kelly according to Passage Four?</a:t>
            </a:r>
          </a:p>
        </p:txBody>
      </p:sp>
      <p:sp>
        <p:nvSpPr>
          <p:cNvPr id="3" name="文本框 2"/>
          <p:cNvSpPr txBox="1"/>
          <p:nvPr/>
        </p:nvSpPr>
        <p:spPr>
          <a:xfrm>
            <a:off x="1441450" y="3531235"/>
            <a:ext cx="11026140" cy="1568450"/>
          </a:xfrm>
          <a:prstGeom prst="rect">
            <a:avLst/>
          </a:prstGeom>
          <a:noFill/>
        </p:spPr>
        <p:txBody>
          <a:bodyPr wrap="square" rtlCol="0" anchor="t">
            <a:spAutoFit/>
          </a:bodyPr>
          <a:lstStyle/>
          <a:p>
            <a:pPr algn="just" fontAlgn="auto">
              <a:lnSpc>
                <a:spcPct val="150000"/>
              </a:lnSpc>
            </a:pPr>
            <a:r>
              <a:rPr lang="zh-CN" altLang="en-US" sz="2400">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Grace Kelly lived a fairy-tale life in both pictures and real life. She was well educated and</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versatile. She loved her career and won lots of awards. She was a good wife and mother, too.</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Four</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50673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Read Passage Three and Passage Four and answer the following questions.</a:t>
            </a:r>
          </a:p>
        </p:txBody>
      </p:sp>
      <p:sp>
        <p:nvSpPr>
          <p:cNvPr id="75" name="文本框 74"/>
          <p:cNvSpPr txBox="1"/>
          <p:nvPr/>
        </p:nvSpPr>
        <p:spPr>
          <a:xfrm>
            <a:off x="1236345" y="2573020"/>
            <a:ext cx="9236075" cy="1198880"/>
          </a:xfrm>
          <a:prstGeom prst="rect">
            <a:avLst/>
          </a:prstGeom>
          <a:noFill/>
        </p:spPr>
        <p:txBody>
          <a:bodyPr wrap="square" rtlCol="0" anchor="t">
            <a:spAutoFit/>
          </a:bodyPr>
          <a:lstStyle/>
          <a:p>
            <a:pPr algn="just" fontAlgn="auto">
              <a:lnSpc>
                <a:spcPct val="150000"/>
              </a:lnSpc>
            </a:pPr>
            <a:r>
              <a:rPr lang="zh-CN" altLang="en-US" sz="2400" b="1">
                <a:latin typeface="Times New Roman" panose="02020603050405020304" pitchFamily="18" charset="0"/>
                <a:cs typeface="Times New Roman" panose="02020603050405020304" pitchFamily="18" charset="0"/>
                <a:sym typeface="+mn-ea"/>
              </a:rPr>
              <a:t>4. What are the common duties, roles and responsibilities of the Duchess of Cambridge in the UK and the princess of Monaco?</a:t>
            </a:r>
          </a:p>
        </p:txBody>
      </p:sp>
      <p:sp>
        <p:nvSpPr>
          <p:cNvPr id="3" name="文本框 2"/>
          <p:cNvSpPr txBox="1"/>
          <p:nvPr/>
        </p:nvSpPr>
        <p:spPr>
          <a:xfrm>
            <a:off x="1407160" y="4291330"/>
            <a:ext cx="11026140" cy="1568450"/>
          </a:xfrm>
          <a:prstGeom prst="rect">
            <a:avLst/>
          </a:prstGeom>
          <a:noFill/>
        </p:spPr>
        <p:txBody>
          <a:bodyPr wrap="square" rtlCol="0" anchor="t">
            <a:spAutoFit/>
          </a:bodyPr>
          <a:lstStyle/>
          <a:p>
            <a:pPr algn="just" fontAlgn="auto">
              <a:lnSpc>
                <a:spcPct val="150000"/>
              </a:lnSpc>
            </a:pPr>
            <a:r>
              <a:rPr lang="zh-CN" altLang="en-US" sz="2400">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They are all symbols of the country, representing the state or royal power. They need to</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create positive images and support the country’s policy and help the people.</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5059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Four</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75" name="文本框 74"/>
          <p:cNvSpPr txBox="1"/>
          <p:nvPr/>
        </p:nvSpPr>
        <p:spPr>
          <a:xfrm>
            <a:off x="1759585" y="1389380"/>
            <a:ext cx="9752330" cy="829945"/>
          </a:xfrm>
          <a:prstGeom prst="rect">
            <a:avLst/>
          </a:prstGeom>
          <a:noFill/>
        </p:spPr>
        <p:txBody>
          <a:bodyPr wrap="square" rtlCol="0" anchor="t">
            <a:spAutoFit/>
          </a:bodyPr>
          <a:lstStyle/>
          <a:p>
            <a:pPr algn="just" fontAlgn="auto">
              <a:lnSpc>
                <a:spcPct val="150000"/>
              </a:lnSpc>
            </a:pPr>
            <a:r>
              <a:rPr lang="zh-CN" altLang="en-US" sz="1600" b="1">
                <a:latin typeface="Times New Roman" panose="02020603050405020304" pitchFamily="18" charset="0"/>
                <a:cs typeface="Times New Roman" panose="02020603050405020304" pitchFamily="18" charset="0"/>
                <a:sym typeface="+mn-ea"/>
              </a:rPr>
              <a:t>5. Work out the tables with your classmates. Please find out the differences between housewives and professional ladies.</a:t>
            </a:r>
          </a:p>
        </p:txBody>
      </p:sp>
      <p:pic>
        <p:nvPicPr>
          <p:cNvPr id="7" name="图片 6"/>
          <p:cNvPicPr>
            <a:picLocks noChangeAspect="1"/>
          </p:cNvPicPr>
          <p:nvPr/>
        </p:nvPicPr>
        <p:blipFill>
          <a:blip r:embed="rId2"/>
          <a:stretch>
            <a:fillRect/>
          </a:stretch>
        </p:blipFill>
        <p:spPr>
          <a:xfrm>
            <a:off x="2338705" y="2251075"/>
            <a:ext cx="2096135" cy="1549400"/>
          </a:xfrm>
          <a:prstGeom prst="rect">
            <a:avLst/>
          </a:prstGeom>
        </p:spPr>
      </p:pic>
      <p:pic>
        <p:nvPicPr>
          <p:cNvPr id="8" name="图片 7"/>
          <p:cNvPicPr>
            <a:picLocks noChangeAspect="1"/>
          </p:cNvPicPr>
          <p:nvPr/>
        </p:nvPicPr>
        <p:blipFill>
          <a:blip r:embed="rId3"/>
          <a:stretch>
            <a:fillRect/>
          </a:stretch>
        </p:blipFill>
        <p:spPr>
          <a:xfrm>
            <a:off x="7673340" y="2251075"/>
            <a:ext cx="2059940" cy="1467485"/>
          </a:xfrm>
          <a:prstGeom prst="rect">
            <a:avLst/>
          </a:prstGeom>
        </p:spPr>
      </p:pic>
      <p:sp>
        <p:nvSpPr>
          <p:cNvPr id="9" name="文本框 8"/>
          <p:cNvSpPr txBox="1"/>
          <p:nvPr/>
        </p:nvSpPr>
        <p:spPr>
          <a:xfrm>
            <a:off x="2749550" y="3800475"/>
            <a:ext cx="1275080" cy="368300"/>
          </a:xfrm>
          <a:prstGeom prst="rect">
            <a:avLst/>
          </a:prstGeom>
          <a:noFill/>
        </p:spPr>
        <p:txBody>
          <a:bodyPr wrap="none" rtlCol="0" anchor="t">
            <a:spAutoFit/>
          </a:bodyPr>
          <a:lstStyle/>
          <a:p>
            <a:r>
              <a:rPr lang="en-US" altLang="zh-CN" b="1">
                <a:solidFill>
                  <a:schemeClr val="accent3"/>
                </a:solidFill>
                <a:latin typeface="Times New Roman" panose="02020603050405020304" pitchFamily="18" charset="0"/>
                <a:cs typeface="Times New Roman" panose="02020603050405020304" pitchFamily="18" charset="0"/>
                <a:sym typeface="+mn-ea"/>
              </a:rPr>
              <a:t>h</a:t>
            </a:r>
            <a:r>
              <a:rPr lang="zh-CN" altLang="en-US" b="1">
                <a:solidFill>
                  <a:schemeClr val="accent3"/>
                </a:solidFill>
                <a:latin typeface="Times New Roman" panose="02020603050405020304" pitchFamily="18" charset="0"/>
                <a:cs typeface="Times New Roman" panose="02020603050405020304" pitchFamily="18" charset="0"/>
                <a:sym typeface="+mn-ea"/>
              </a:rPr>
              <a:t>ousewives</a:t>
            </a:r>
          </a:p>
        </p:txBody>
      </p:sp>
      <p:sp>
        <p:nvSpPr>
          <p:cNvPr id="10" name="文本框 9"/>
          <p:cNvSpPr txBox="1"/>
          <p:nvPr/>
        </p:nvSpPr>
        <p:spPr>
          <a:xfrm>
            <a:off x="7715885" y="3800475"/>
            <a:ext cx="1975485" cy="368300"/>
          </a:xfrm>
          <a:prstGeom prst="rect">
            <a:avLst/>
          </a:prstGeom>
          <a:noFill/>
        </p:spPr>
        <p:txBody>
          <a:bodyPr wrap="none" rtlCol="0" anchor="t">
            <a:spAutoFit/>
          </a:bodyPr>
          <a:lstStyle/>
          <a:p>
            <a:pPr algn="l"/>
            <a:r>
              <a:rPr lang="zh-CN" altLang="en-US" b="1">
                <a:solidFill>
                  <a:schemeClr val="accent3"/>
                </a:solidFill>
                <a:latin typeface="Times New Roman" panose="02020603050405020304" pitchFamily="18" charset="0"/>
                <a:cs typeface="Times New Roman" panose="02020603050405020304" pitchFamily="18" charset="0"/>
                <a:sym typeface="+mn-ea"/>
              </a:rPr>
              <a:t>professional ladies</a:t>
            </a:r>
          </a:p>
        </p:txBody>
      </p:sp>
      <p:sp>
        <p:nvSpPr>
          <p:cNvPr id="11" name="文本框 10"/>
          <p:cNvSpPr txBox="1"/>
          <p:nvPr/>
        </p:nvSpPr>
        <p:spPr>
          <a:xfrm>
            <a:off x="1099185" y="4168775"/>
            <a:ext cx="5177790" cy="2168525"/>
          </a:xfrm>
          <a:prstGeom prst="rect">
            <a:avLst/>
          </a:prstGeom>
          <a:noFill/>
        </p:spPr>
        <p:txBody>
          <a:bodyPr wrap="square" rtlCol="0" anchor="t">
            <a:spAutoFit/>
          </a:bodyPr>
          <a:lstStyle/>
          <a:p>
            <a:pPr fontAlgn="auto">
              <a:lnSpc>
                <a:spcPct val="150000"/>
              </a:lnSpc>
            </a:pPr>
            <a:r>
              <a:rPr lang="zh-CN" altLang="en-US" b="1">
                <a:latin typeface="Times New Roman" panose="02020603050405020304" pitchFamily="18" charset="0"/>
                <a:cs typeface="Times New Roman" panose="02020603050405020304" pitchFamily="18" charset="0"/>
                <a:sym typeface="+mn-ea"/>
              </a:rPr>
              <a:t>(1)</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b="1">
                <a:latin typeface="Times New Roman" panose="02020603050405020304" pitchFamily="18" charset="0"/>
                <a:cs typeface="Times New Roman" panose="02020603050405020304" pitchFamily="18" charset="0"/>
                <a:sym typeface="+mn-ea"/>
              </a:rPr>
              <a:t>(2)</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b="1">
                <a:latin typeface="Times New Roman" panose="02020603050405020304" pitchFamily="18" charset="0"/>
                <a:cs typeface="Times New Roman" panose="02020603050405020304" pitchFamily="18" charset="0"/>
                <a:sym typeface="+mn-ea"/>
              </a:rPr>
              <a:t>(3)</a:t>
            </a:r>
            <a:endParaRPr lang="zh-CN" altLang="en-US">
              <a:latin typeface="Times New Roman" panose="02020603050405020304" pitchFamily="18" charset="0"/>
              <a:cs typeface="Times New Roman" panose="02020603050405020304" pitchFamily="18" charset="0"/>
            </a:endParaRPr>
          </a:p>
          <a:p>
            <a:pPr fontAlgn="auto">
              <a:lnSpc>
                <a:spcPct val="150000"/>
              </a:lnSpc>
            </a:pPr>
            <a:r>
              <a:rPr lang="zh-CN" altLang="en-US" b="1">
                <a:latin typeface="Times New Roman" panose="02020603050405020304" pitchFamily="18" charset="0"/>
                <a:cs typeface="Times New Roman" panose="02020603050405020304" pitchFamily="18" charset="0"/>
                <a:sym typeface="+mn-ea"/>
              </a:rPr>
              <a:t>(4)</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a:latin typeface="Times New Roman" panose="02020603050405020304" pitchFamily="18" charset="0"/>
                <a:cs typeface="Times New Roman" panose="02020603050405020304" pitchFamily="18" charset="0"/>
                <a:sym typeface="+mn-ea"/>
              </a:rPr>
              <a:t>      </a:t>
            </a:r>
            <a:endParaRPr lang="zh-CN" altLang="en-US"/>
          </a:p>
        </p:txBody>
      </p:sp>
      <p:sp>
        <p:nvSpPr>
          <p:cNvPr id="3" name="文本框 2"/>
          <p:cNvSpPr txBox="1"/>
          <p:nvPr/>
        </p:nvSpPr>
        <p:spPr>
          <a:xfrm>
            <a:off x="6887845" y="4296410"/>
            <a:ext cx="5177790" cy="2584450"/>
          </a:xfrm>
          <a:prstGeom prst="rect">
            <a:avLst/>
          </a:prstGeom>
          <a:noFill/>
        </p:spPr>
        <p:txBody>
          <a:bodyPr wrap="square" rtlCol="0" anchor="t">
            <a:spAutoFit/>
          </a:bodyPr>
          <a:lstStyle/>
          <a:p>
            <a:pPr fontAlgn="auto">
              <a:lnSpc>
                <a:spcPct val="150000"/>
              </a:lnSpc>
            </a:pPr>
            <a:r>
              <a:rPr lang="zh-CN" altLang="en-US" b="1">
                <a:latin typeface="Times New Roman" panose="02020603050405020304" pitchFamily="18" charset="0"/>
                <a:cs typeface="Times New Roman" panose="02020603050405020304" pitchFamily="18" charset="0"/>
                <a:sym typeface="+mn-ea"/>
              </a:rPr>
              <a:t>(1)</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b="1">
                <a:latin typeface="Times New Roman" panose="02020603050405020304" pitchFamily="18" charset="0"/>
                <a:cs typeface="Times New Roman" panose="02020603050405020304" pitchFamily="18" charset="0"/>
                <a:sym typeface="+mn-ea"/>
              </a:rPr>
              <a:t>(2)</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b="1">
                <a:latin typeface="Times New Roman" panose="02020603050405020304" pitchFamily="18" charset="0"/>
                <a:cs typeface="Times New Roman" panose="02020603050405020304" pitchFamily="18" charset="0"/>
                <a:sym typeface="+mn-ea"/>
              </a:rPr>
              <a:t>(3)</a:t>
            </a:r>
          </a:p>
          <a:p>
            <a:pPr fontAlgn="auto">
              <a:lnSpc>
                <a:spcPct val="150000"/>
              </a:lnSpc>
            </a:pPr>
            <a:endParaRPr lang="zh-CN" altLang="en-US">
              <a:latin typeface="Times New Roman" panose="02020603050405020304" pitchFamily="18" charset="0"/>
              <a:cs typeface="Times New Roman" panose="02020603050405020304" pitchFamily="18" charset="0"/>
            </a:endParaRPr>
          </a:p>
          <a:p>
            <a:pPr fontAlgn="auto">
              <a:lnSpc>
                <a:spcPct val="150000"/>
              </a:lnSpc>
            </a:pPr>
            <a:r>
              <a:rPr lang="zh-CN" altLang="en-US" b="1">
                <a:latin typeface="Times New Roman" panose="02020603050405020304" pitchFamily="18" charset="0"/>
                <a:cs typeface="Times New Roman" panose="02020603050405020304" pitchFamily="18" charset="0"/>
                <a:sym typeface="+mn-ea"/>
              </a:rPr>
              <a:t>(4)</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a:latin typeface="Times New Roman" panose="02020603050405020304" pitchFamily="18" charset="0"/>
                <a:cs typeface="Times New Roman" panose="02020603050405020304" pitchFamily="18" charset="0"/>
                <a:sym typeface="+mn-ea"/>
              </a:rPr>
              <a:t>      </a:t>
            </a:r>
            <a:endParaRPr lang="zh-CN" altLang="en-US"/>
          </a:p>
        </p:txBody>
      </p:sp>
      <p:sp>
        <p:nvSpPr>
          <p:cNvPr id="4" name="文本框 3"/>
          <p:cNvSpPr txBox="1"/>
          <p:nvPr/>
        </p:nvSpPr>
        <p:spPr>
          <a:xfrm>
            <a:off x="1626870" y="4296410"/>
            <a:ext cx="4919980" cy="36830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rPr>
              <a:t>They have more time to take care of the family.</a:t>
            </a:r>
          </a:p>
        </p:txBody>
      </p:sp>
      <p:sp>
        <p:nvSpPr>
          <p:cNvPr id="5" name="文本框 4"/>
          <p:cNvSpPr txBox="1"/>
          <p:nvPr/>
        </p:nvSpPr>
        <p:spPr>
          <a:xfrm>
            <a:off x="1626235" y="4664710"/>
            <a:ext cx="5436870" cy="36830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rPr>
              <a:t>They don’t have to withstand the working pressure.</a:t>
            </a:r>
          </a:p>
        </p:txBody>
      </p:sp>
      <p:sp>
        <p:nvSpPr>
          <p:cNvPr id="12" name="文本框 11"/>
          <p:cNvSpPr txBox="1"/>
          <p:nvPr/>
        </p:nvSpPr>
        <p:spPr>
          <a:xfrm>
            <a:off x="1626870" y="5156835"/>
            <a:ext cx="5436870" cy="36830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rPr>
              <a:t>They have to manage household affairs.</a:t>
            </a:r>
          </a:p>
        </p:txBody>
      </p:sp>
      <p:sp>
        <p:nvSpPr>
          <p:cNvPr id="13" name="文本框 12"/>
          <p:cNvSpPr txBox="1"/>
          <p:nvPr/>
        </p:nvSpPr>
        <p:spPr>
          <a:xfrm>
            <a:off x="1626870" y="5525135"/>
            <a:ext cx="5463540" cy="922020"/>
          </a:xfrm>
          <a:prstGeom prst="rect">
            <a:avLst/>
          </a:prstGeom>
          <a:noFill/>
        </p:spPr>
        <p:txBody>
          <a:bodyPr wrap="square" rtlCol="0">
            <a:spAutoFit/>
          </a:bodyPr>
          <a:lstStyle/>
          <a:p>
            <a:pPr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They are less financially independent than the professional ladies.</a:t>
            </a:r>
          </a:p>
        </p:txBody>
      </p:sp>
      <p:sp>
        <p:nvSpPr>
          <p:cNvPr id="14" name="文本框 13"/>
          <p:cNvSpPr txBox="1"/>
          <p:nvPr/>
        </p:nvSpPr>
        <p:spPr>
          <a:xfrm>
            <a:off x="7291070" y="4423410"/>
            <a:ext cx="4919980" cy="36830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sym typeface="+mn-ea"/>
              </a:rPr>
              <a:t>They can’t spend more time with their families.</a:t>
            </a:r>
          </a:p>
        </p:txBody>
      </p:sp>
      <p:sp>
        <p:nvSpPr>
          <p:cNvPr id="15" name="文本框 14"/>
          <p:cNvSpPr txBox="1"/>
          <p:nvPr/>
        </p:nvSpPr>
        <p:spPr>
          <a:xfrm>
            <a:off x="7291070" y="4791710"/>
            <a:ext cx="4919980" cy="36830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sym typeface="+mn-ea"/>
              </a:rPr>
              <a:t>They are more financially independent.</a:t>
            </a:r>
          </a:p>
        </p:txBody>
      </p:sp>
      <p:sp>
        <p:nvSpPr>
          <p:cNvPr id="16" name="文本框 15"/>
          <p:cNvSpPr txBox="1"/>
          <p:nvPr/>
        </p:nvSpPr>
        <p:spPr>
          <a:xfrm>
            <a:off x="7291070" y="5160010"/>
            <a:ext cx="5086985" cy="922020"/>
          </a:xfrm>
          <a:prstGeom prst="rect">
            <a:avLst/>
          </a:prstGeom>
          <a:noFill/>
        </p:spPr>
        <p:txBody>
          <a:bodyPr wrap="square" rtlCol="0">
            <a:spAutoFit/>
          </a:bodyPr>
          <a:lstStyle/>
          <a:p>
            <a:pPr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sym typeface="+mn-ea"/>
              </a:rPr>
              <a:t>They may delay the age of getting married and childbearing.</a:t>
            </a:r>
          </a:p>
        </p:txBody>
      </p:sp>
      <p:sp>
        <p:nvSpPr>
          <p:cNvPr id="17" name="文本框 16"/>
          <p:cNvSpPr txBox="1"/>
          <p:nvPr/>
        </p:nvSpPr>
        <p:spPr>
          <a:xfrm>
            <a:off x="7291070" y="6082030"/>
            <a:ext cx="4774565" cy="64516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sym typeface="+mn-ea"/>
              </a:rPr>
              <a:t>They can get a sense of accomplishment from the job.</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checkerboard(across)">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heckerboard(across)">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checkerboard(across)">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checkerboard(across)">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checkerboard(across)">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5" presetClass="entr" presetSubtype="10" fill="hold" grpId="0"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checkerboard(across)">
                                          <p:cBhvr>
                                            <p:cTn id="38" dur="500"/>
                                            <p:tgtEl>
                                              <p:spTgt spid="15"/>
                                            </p:tgtEl>
                                          </p:cBhvr>
                                        </p:animEffect>
                                      </p:childTnLst>
                                    </p:cTn>
                                  </p:par>
                                </p:childTnLst>
                              </p:cTn>
                            </p:par>
                          </p:childTnLst>
                        </p:cTn>
                      </p:par>
                      <p:par>
                        <p:cTn id="39" fill="hold">
                          <p:stCondLst>
                            <p:cond delay="indefinite"/>
                          </p:stCondLst>
                          <p:childTnLst>
                            <p:par>
                              <p:cTn id="40" fill="hold">
                                <p:stCondLst>
                                  <p:cond delay="0"/>
                                </p:stCondLst>
                                <p:childTnLst>
                                  <p:par>
                                    <p:cTn id="41" presetID="5" presetClass="entr" presetSubtype="1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checkerboard(across)">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5" presetClass="entr" presetSubtype="10" fill="hold" grpId="0"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checkerboard(across)">
                                          <p:cBhvr>
                                            <p:cTn id="4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P spid="5" grpId="0"/>
          <p:bldP spid="12" grpId="0"/>
          <p:bldP spid="13" grpId="0"/>
          <p:bldP spid="14" grpId="0"/>
          <p:bldP spid="15" grpId="0"/>
          <p:bldP spid="16" grpId="0"/>
          <p:bldP spid="1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checkerboard(across)">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heckerboard(across)">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checkerboard(across)">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checkerboard(across)">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checkerboard(across)">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5" presetClass="entr" presetSubtype="10" fill="hold" grpId="0"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checkerboard(across)">
                                          <p:cBhvr>
                                            <p:cTn id="38" dur="500"/>
                                            <p:tgtEl>
                                              <p:spTgt spid="15"/>
                                            </p:tgtEl>
                                          </p:cBhvr>
                                        </p:animEffect>
                                      </p:childTnLst>
                                    </p:cTn>
                                  </p:par>
                                </p:childTnLst>
                              </p:cTn>
                            </p:par>
                          </p:childTnLst>
                        </p:cTn>
                      </p:par>
                      <p:par>
                        <p:cTn id="39" fill="hold">
                          <p:stCondLst>
                            <p:cond delay="indefinite"/>
                          </p:stCondLst>
                          <p:childTnLst>
                            <p:par>
                              <p:cTn id="40" fill="hold">
                                <p:stCondLst>
                                  <p:cond delay="0"/>
                                </p:stCondLst>
                                <p:childTnLst>
                                  <p:par>
                                    <p:cTn id="41" presetID="5" presetClass="entr" presetSubtype="1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checkerboard(across)">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5" presetClass="entr" presetSubtype="10" fill="hold" grpId="0"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checkerboard(across)">
                                          <p:cBhvr>
                                            <p:cTn id="4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P spid="5" grpId="0"/>
          <p:bldP spid="12" grpId="0"/>
          <p:bldP spid="13" grpId="0"/>
          <p:bldP spid="14" grpId="0"/>
          <p:bldP spid="15" grpId="0"/>
          <p:bldP spid="16" grpId="0"/>
          <p:bldP spid="17"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Five</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92202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Passage Five is about China’s first female emperor — Wu Zetian. Please read</a:t>
            </a:r>
          </a:p>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the passage carefully and fill in the blanks of the timeline.</a:t>
            </a:r>
          </a:p>
        </p:txBody>
      </p:sp>
      <p:sp>
        <p:nvSpPr>
          <p:cNvPr id="4" name="右箭头 3"/>
          <p:cNvSpPr/>
          <p:nvPr/>
        </p:nvSpPr>
        <p:spPr>
          <a:xfrm>
            <a:off x="1680210" y="3317240"/>
            <a:ext cx="10290810" cy="28321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文本框 4"/>
          <p:cNvSpPr txBox="1"/>
          <p:nvPr/>
        </p:nvSpPr>
        <p:spPr>
          <a:xfrm>
            <a:off x="1959610" y="2496185"/>
            <a:ext cx="2077720" cy="645160"/>
          </a:xfrm>
          <a:prstGeom prst="rect">
            <a:avLst/>
          </a:prstGeom>
          <a:noFill/>
          <a:ln>
            <a:solidFill>
              <a:schemeClr val="tx1"/>
            </a:solidFill>
          </a:ln>
        </p:spPr>
        <p:txBody>
          <a:bodyPr wrap="square" rtlCol="0" anchor="t">
            <a:spAutoFit/>
          </a:bodyPr>
          <a:lstStyle/>
          <a:p>
            <a:r>
              <a:rPr lang="zh-CN" altLang="en-US">
                <a:latin typeface="Times New Roman" panose="02020603050405020304" pitchFamily="18" charset="0"/>
                <a:cs typeface="Times New Roman" panose="02020603050405020304" pitchFamily="18" charset="0"/>
              </a:rPr>
              <a:t>Wu was born in (1)</a:t>
            </a:r>
          </a:p>
          <a:p>
            <a:r>
              <a:rPr lang="zh-CN" altLang="en-US">
                <a:latin typeface="Times New Roman" panose="02020603050405020304" pitchFamily="18" charset="0"/>
                <a:cs typeface="Times New Roman" panose="02020603050405020304" pitchFamily="18" charset="0"/>
              </a:rPr>
              <a:t>________.</a:t>
            </a:r>
          </a:p>
        </p:txBody>
      </p:sp>
      <p:sp>
        <p:nvSpPr>
          <p:cNvPr id="6" name="文本框 5"/>
          <p:cNvSpPr txBox="1"/>
          <p:nvPr/>
        </p:nvSpPr>
        <p:spPr>
          <a:xfrm>
            <a:off x="2792095" y="3669030"/>
            <a:ext cx="3424555" cy="1337945"/>
          </a:xfrm>
          <a:prstGeom prst="rect">
            <a:avLst/>
          </a:prstGeom>
          <a:noFill/>
          <a:ln>
            <a:solidFill>
              <a:schemeClr val="tx1"/>
            </a:solidFill>
          </a:ln>
        </p:spPr>
        <p:txBody>
          <a:bodyPr wrap="square" rtlCol="0" anchor="t">
            <a:spAutoFit/>
          </a:bodyPr>
          <a:lstStyle/>
          <a:p>
            <a:pPr fontAlgn="auto">
              <a:lnSpc>
                <a:spcPct val="150000"/>
              </a:lnSpc>
            </a:pPr>
            <a:r>
              <a:rPr lang="zh-CN" altLang="en-US">
                <a:latin typeface="Times New Roman" panose="02020603050405020304" pitchFamily="18" charset="0"/>
                <a:cs typeface="Times New Roman" panose="02020603050405020304" pitchFamily="18" charset="0"/>
              </a:rPr>
              <a:t>Wu became administrator of the</a:t>
            </a:r>
          </a:p>
          <a:p>
            <a:pPr fontAlgn="auto">
              <a:lnSpc>
                <a:spcPct val="150000"/>
              </a:lnSpc>
            </a:pPr>
            <a:r>
              <a:rPr lang="zh-CN" altLang="en-US">
                <a:latin typeface="Times New Roman" panose="02020603050405020304" pitchFamily="18" charset="0"/>
                <a:cs typeface="Times New Roman" panose="02020603050405020304" pitchFamily="18" charset="0"/>
              </a:rPr>
              <a:t>court, a position equal to emperor,</a:t>
            </a:r>
          </a:p>
          <a:p>
            <a:pPr fontAlgn="auto">
              <a:lnSpc>
                <a:spcPct val="150000"/>
              </a:lnSpc>
            </a:pPr>
            <a:r>
              <a:rPr lang="zh-CN" altLang="en-US">
                <a:latin typeface="Times New Roman" panose="02020603050405020304" pitchFamily="18" charset="0"/>
                <a:cs typeface="Times New Roman" panose="02020603050405020304" pitchFamily="18" charset="0"/>
              </a:rPr>
              <a:t>until (2) ________.</a:t>
            </a:r>
          </a:p>
        </p:txBody>
      </p:sp>
      <p:sp>
        <p:nvSpPr>
          <p:cNvPr id="7" name="文本框 6"/>
          <p:cNvSpPr txBox="1"/>
          <p:nvPr/>
        </p:nvSpPr>
        <p:spPr>
          <a:xfrm>
            <a:off x="6493510" y="3669030"/>
            <a:ext cx="5377180" cy="2999740"/>
          </a:xfrm>
          <a:prstGeom prst="rect">
            <a:avLst/>
          </a:prstGeom>
          <a:noFill/>
          <a:ln>
            <a:solidFill>
              <a:schemeClr val="tx1"/>
            </a:solidFill>
          </a:ln>
        </p:spPr>
        <p:txBody>
          <a:bodyPr wrap="square" rtlCol="0" anchor="t">
            <a:spAutoFit/>
          </a:bodyPr>
          <a:lstStyle/>
          <a:p>
            <a:pPr fontAlgn="auto">
              <a:lnSpc>
                <a:spcPct val="150000"/>
              </a:lnSpc>
            </a:pPr>
            <a:r>
              <a:rPr lang="zh-CN" altLang="en-US">
                <a:latin typeface="Times New Roman" panose="02020603050405020304" pitchFamily="18" charset="0"/>
                <a:cs typeface="Times New Roman" panose="02020603050405020304" pitchFamily="18" charset="0"/>
              </a:rPr>
              <a:t>What did Wu do after she became</a:t>
            </a:r>
          </a:p>
          <a:p>
            <a:pPr fontAlgn="auto">
              <a:lnSpc>
                <a:spcPct val="150000"/>
              </a:lnSpc>
            </a:pPr>
            <a:r>
              <a:rPr lang="zh-CN" altLang="en-US">
                <a:latin typeface="Times New Roman" panose="02020603050405020304" pitchFamily="18" charset="0"/>
                <a:cs typeface="Times New Roman" panose="02020603050405020304" pitchFamily="18" charset="0"/>
              </a:rPr>
              <a:t>a female emperor?</a:t>
            </a:r>
          </a:p>
          <a:p>
            <a:pPr fontAlgn="auto">
              <a:lnSpc>
                <a:spcPct val="150000"/>
              </a:lnSpc>
            </a:pPr>
            <a:r>
              <a:rPr lang="zh-CN" altLang="en-US">
                <a:latin typeface="Times New Roman" panose="02020603050405020304" pitchFamily="18" charset="0"/>
                <a:cs typeface="Times New Roman" panose="02020603050405020304" pitchFamily="18" charset="0"/>
              </a:rPr>
              <a:t>(3) __________________</a:t>
            </a:r>
            <a:r>
              <a:rPr lang="zh-CN" altLang="en-US">
                <a:latin typeface="Times New Roman" panose="02020603050405020304" pitchFamily="18" charset="0"/>
                <a:cs typeface="Times New Roman" panose="02020603050405020304" pitchFamily="18" charset="0"/>
                <a:sym typeface="+mn-ea"/>
              </a:rPr>
              <a:t>__________</a:t>
            </a:r>
            <a:r>
              <a:rPr lang="zh-CN" altLang="en-US">
                <a:latin typeface="Times New Roman" panose="02020603050405020304" pitchFamily="18" charset="0"/>
                <a:cs typeface="Times New Roman" panose="02020603050405020304" pitchFamily="18" charset="0"/>
              </a:rPr>
              <a:t>___;</a:t>
            </a:r>
          </a:p>
          <a:p>
            <a:pPr fontAlgn="auto">
              <a:lnSpc>
                <a:spcPct val="150000"/>
              </a:lnSpc>
            </a:pPr>
            <a:r>
              <a:rPr lang="zh-CN" altLang="en-US">
                <a:latin typeface="Times New Roman" panose="02020603050405020304" pitchFamily="18" charset="0"/>
                <a:cs typeface="Times New Roman" panose="02020603050405020304" pitchFamily="18" charset="0"/>
              </a:rPr>
              <a:t>(4)______________</a:t>
            </a:r>
            <a:r>
              <a:rPr lang="zh-CN" altLang="en-US">
                <a:latin typeface="Times New Roman" panose="02020603050405020304" pitchFamily="18" charset="0"/>
                <a:cs typeface="Times New Roman" panose="02020603050405020304" pitchFamily="18" charset="0"/>
                <a:sym typeface="+mn-ea"/>
              </a:rPr>
              <a:t>____________________________    </a:t>
            </a:r>
          </a:p>
          <a:p>
            <a:pPr fontAlgn="auto">
              <a:lnSpc>
                <a:spcPct val="150000"/>
              </a:lnSpc>
            </a:pPr>
            <a:r>
              <a:rPr lang="zh-CN" altLang="en-US">
                <a:latin typeface="Times New Roman" panose="02020603050405020304" pitchFamily="18" charset="0"/>
                <a:cs typeface="Times New Roman" panose="02020603050405020304" pitchFamily="18" charset="0"/>
                <a:sym typeface="+mn-ea"/>
              </a:rPr>
              <a:t>     ____________</a:t>
            </a:r>
            <a:r>
              <a:rPr lang="zh-CN" altLang="en-US">
                <a:latin typeface="Times New Roman" panose="02020603050405020304" pitchFamily="18" charset="0"/>
                <a:cs typeface="Times New Roman" panose="02020603050405020304" pitchFamily="18" charset="0"/>
              </a:rPr>
              <a:t>_______;</a:t>
            </a:r>
          </a:p>
          <a:p>
            <a:pPr fontAlgn="auto">
              <a:lnSpc>
                <a:spcPct val="150000"/>
              </a:lnSpc>
            </a:pPr>
            <a:r>
              <a:rPr lang="zh-CN" altLang="en-US">
                <a:latin typeface="Times New Roman" panose="02020603050405020304" pitchFamily="18" charset="0"/>
                <a:cs typeface="Times New Roman" panose="02020603050405020304" pitchFamily="18" charset="0"/>
              </a:rPr>
              <a:t>(5)_____________</a:t>
            </a:r>
            <a:r>
              <a:rPr lang="zh-CN" altLang="en-US">
                <a:latin typeface="Times New Roman" panose="02020603050405020304" pitchFamily="18" charset="0"/>
                <a:cs typeface="Times New Roman" panose="02020603050405020304" pitchFamily="18" charset="0"/>
                <a:sym typeface="+mn-ea"/>
              </a:rPr>
              <a:t>_____________________________</a:t>
            </a:r>
          </a:p>
          <a:p>
            <a:pPr fontAlgn="auto">
              <a:lnSpc>
                <a:spcPct val="150000"/>
              </a:lnSpc>
            </a:pPr>
            <a:r>
              <a:rPr lang="zh-CN" altLang="en-US">
                <a:latin typeface="Times New Roman" panose="02020603050405020304" pitchFamily="18" charset="0"/>
                <a:cs typeface="Times New Roman" panose="02020603050405020304" pitchFamily="18" charset="0"/>
                <a:sym typeface="+mn-ea"/>
              </a:rPr>
              <a:t>     _____________________</a:t>
            </a:r>
            <a:r>
              <a:rPr lang="zh-CN" altLang="en-US">
                <a:latin typeface="Times New Roman" panose="02020603050405020304" pitchFamily="18" charset="0"/>
                <a:cs typeface="Times New Roman" panose="02020603050405020304" pitchFamily="18" charset="0"/>
              </a:rPr>
              <a:t>________.</a:t>
            </a:r>
          </a:p>
        </p:txBody>
      </p:sp>
      <p:sp>
        <p:nvSpPr>
          <p:cNvPr id="8" name="文本框 7"/>
          <p:cNvSpPr txBox="1"/>
          <p:nvPr/>
        </p:nvSpPr>
        <p:spPr>
          <a:xfrm>
            <a:off x="2158365" y="2773045"/>
            <a:ext cx="633730" cy="368300"/>
          </a:xfrm>
          <a:prstGeom prst="rect">
            <a:avLst/>
          </a:prstGeom>
          <a:noFill/>
        </p:spPr>
        <p:txBody>
          <a:bodyPr wrap="square" rtlCol="0">
            <a:spAutoFit/>
          </a:bodyPr>
          <a:lstStyle/>
          <a:p>
            <a:r>
              <a:rPr lang="zh-CN" altLang="en-US">
                <a:solidFill>
                  <a:srgbClr val="C00000"/>
                </a:solidFill>
              </a:rPr>
              <a:t>624</a:t>
            </a:r>
          </a:p>
        </p:txBody>
      </p:sp>
      <p:sp>
        <p:nvSpPr>
          <p:cNvPr id="9" name="文本框 8"/>
          <p:cNvSpPr txBox="1"/>
          <p:nvPr/>
        </p:nvSpPr>
        <p:spPr>
          <a:xfrm>
            <a:off x="3820160" y="4638675"/>
            <a:ext cx="633730" cy="368300"/>
          </a:xfrm>
          <a:prstGeom prst="rect">
            <a:avLst/>
          </a:prstGeom>
          <a:noFill/>
        </p:spPr>
        <p:txBody>
          <a:bodyPr wrap="square" rtlCol="0">
            <a:spAutoFit/>
          </a:bodyPr>
          <a:lstStyle/>
          <a:p>
            <a:r>
              <a:rPr lang="en-US" altLang="zh-CN">
                <a:solidFill>
                  <a:srgbClr val="C00000"/>
                </a:solidFill>
              </a:rPr>
              <a:t>705</a:t>
            </a:r>
          </a:p>
        </p:txBody>
      </p:sp>
      <p:sp>
        <p:nvSpPr>
          <p:cNvPr id="10" name="文本框 9"/>
          <p:cNvSpPr txBox="1"/>
          <p:nvPr/>
        </p:nvSpPr>
        <p:spPr>
          <a:xfrm>
            <a:off x="6908800" y="4523740"/>
            <a:ext cx="3950335" cy="368300"/>
          </a:xfrm>
          <a:prstGeom prst="rect">
            <a:avLst/>
          </a:prstGeom>
          <a:noFill/>
        </p:spPr>
        <p:txBody>
          <a:bodyPr wrap="square" rtlCol="0">
            <a:spAutoFit/>
          </a:bodyPr>
          <a:lstStyle/>
          <a:p>
            <a:r>
              <a:rPr lang="en-US" altLang="zh-CN">
                <a:solidFill>
                  <a:srgbClr val="C00000"/>
                </a:solidFill>
                <a:latin typeface="Times New Roman" panose="02020603050405020304" pitchFamily="18" charset="0"/>
                <a:cs typeface="Times New Roman" panose="02020603050405020304" pitchFamily="18" charset="0"/>
              </a:rPr>
              <a:t>She expanded the Chinese territory</a:t>
            </a:r>
          </a:p>
        </p:txBody>
      </p:sp>
      <p:sp>
        <p:nvSpPr>
          <p:cNvPr id="3" name="文本框 2"/>
          <p:cNvSpPr txBox="1"/>
          <p:nvPr/>
        </p:nvSpPr>
        <p:spPr>
          <a:xfrm>
            <a:off x="6908800" y="4824730"/>
            <a:ext cx="4547235" cy="922020"/>
          </a:xfrm>
          <a:prstGeom prst="rect">
            <a:avLst/>
          </a:prstGeom>
          <a:noFill/>
        </p:spPr>
        <p:txBody>
          <a:bodyPr wrap="square" rtlCol="0" anchor="t">
            <a:spAutoFit/>
          </a:bodyPr>
          <a:lstStyle/>
          <a:p>
            <a:pPr algn="l" fontAlgn="auto">
              <a:lnSpc>
                <a:spcPct val="150000"/>
              </a:lnSpc>
            </a:pPr>
            <a:r>
              <a:rPr lang="en-US" altLang="zh-CN">
                <a:solidFill>
                  <a:srgbClr val="C00000"/>
                </a:solidFill>
                <a:latin typeface="Times New Roman" panose="02020603050405020304" pitchFamily="18" charset="0"/>
                <a:cs typeface="Times New Roman" panose="02020603050405020304" pitchFamily="18" charset="0"/>
              </a:rPr>
              <a:t>She supported Taoism, Buddhism, education and literature</a:t>
            </a:r>
          </a:p>
        </p:txBody>
      </p:sp>
      <p:sp>
        <p:nvSpPr>
          <p:cNvPr id="11" name="文本框 10"/>
          <p:cNvSpPr txBox="1"/>
          <p:nvPr/>
        </p:nvSpPr>
        <p:spPr>
          <a:xfrm>
            <a:off x="6878955" y="5746750"/>
            <a:ext cx="4769485" cy="922020"/>
          </a:xfrm>
          <a:prstGeom prst="rect">
            <a:avLst/>
          </a:prstGeom>
          <a:noFill/>
        </p:spPr>
        <p:txBody>
          <a:bodyPr wrap="square" rtlCol="0" anchor="t">
            <a:spAutoFit/>
          </a:bodyPr>
          <a:lstStyle/>
          <a:p>
            <a:pPr algn="l">
              <a:lnSpc>
                <a:spcPct val="150000"/>
              </a:lnSpc>
            </a:pPr>
            <a:r>
              <a:rPr lang="en-US" altLang="zh-CN">
                <a:solidFill>
                  <a:srgbClr val="C00000"/>
                </a:solidFill>
                <a:latin typeface="Times New Roman" panose="02020603050405020304" pitchFamily="18" charset="0"/>
                <a:cs typeface="Times New Roman" panose="02020603050405020304" pitchFamily="18" charset="0"/>
              </a:rPr>
              <a:t>She exerted a monumental impact upon the statuary of the Longmen Grottoes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linds(horizontal)">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checkerboard(across)">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checkerboard(across)">
                                          <p:cBhvr>
                                            <p:cTn id="28" dur="500"/>
                                            <p:tgtEl>
                                              <p:spTgt spid="3"/>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checkerboard(across)">
                                          <p:cBhvr>
                                            <p:cTn id="3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8" grpId="0"/>
          <p:bldP spid="9" grpId="0"/>
          <p:bldP spid="10" grpId="0"/>
          <p:bldP spid="3"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linds(horizontal)">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checkerboard(across)">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checkerboard(across)">
                                          <p:cBhvr>
                                            <p:cTn id="28" dur="500"/>
                                            <p:tgtEl>
                                              <p:spTgt spid="3"/>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checkerboard(across)">
                                          <p:cBhvr>
                                            <p:cTn id="3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8" grpId="0"/>
          <p:bldP spid="9" grpId="0"/>
          <p:bldP spid="10" grpId="0"/>
          <p:bldP spid="3" grpId="0"/>
          <p:bldP spid="11"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6200000">
            <a:off x="644651" y="5254244"/>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rot="16200000">
            <a:off x="2078817" y="6403894"/>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rot="16200000">
            <a:off x="3817256" y="5935311"/>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rot="16200000">
            <a:off x="4925647" y="6645920"/>
            <a:ext cx="1947513" cy="1947513"/>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rot="16200000">
            <a:off x="1746036" y="3977999"/>
            <a:ext cx="2606873" cy="2606873"/>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rot="16200000">
            <a:off x="-208096" y="4762428"/>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rot="16200000">
            <a:off x="6635340" y="6243404"/>
            <a:ext cx="1130239" cy="1130239"/>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rot="16200000">
            <a:off x="7357899" y="5524708"/>
            <a:ext cx="2798256" cy="27982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6200000">
            <a:off x="7991706" y="6582879"/>
            <a:ext cx="1351188" cy="13511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6200000">
            <a:off x="9125925" y="4862025"/>
            <a:ext cx="1894088" cy="1894088"/>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6200000">
            <a:off x="10510752" y="5474419"/>
            <a:ext cx="1894088" cy="1894088"/>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6200000">
            <a:off x="5908155" y="5671013"/>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6200000">
            <a:off x="6480603" y="6497251"/>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16200000">
            <a:off x="5838946" y="6858047"/>
            <a:ext cx="334678" cy="3346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rot="16200000">
            <a:off x="5711165" y="5089878"/>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rot="16200000">
            <a:off x="7090639" y="5089877"/>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rot="16200000">
            <a:off x="1294480" y="3601826"/>
            <a:ext cx="1656813" cy="1656813"/>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0" y="1142816"/>
            <a:ext cx="12192000" cy="1415219"/>
          </a:xfrm>
          <a:custGeom>
            <a:avLst/>
            <a:gdLst>
              <a:gd name="connsiteX0" fmla="*/ 0 w 9144000"/>
              <a:gd name="connsiteY0" fmla="*/ 472630 h 1415219"/>
              <a:gd name="connsiteX1" fmla="*/ 2712720 w 9144000"/>
              <a:gd name="connsiteY1" fmla="*/ 1295590 h 1415219"/>
              <a:gd name="connsiteX2" fmla="*/ 4632960 w 9144000"/>
              <a:gd name="connsiteY2" fmla="*/ 190 h 1415219"/>
              <a:gd name="connsiteX3" fmla="*/ 7299960 w 9144000"/>
              <a:gd name="connsiteY3" fmla="*/ 1402270 h 1415219"/>
              <a:gd name="connsiteX4" fmla="*/ 9144000 w 9144000"/>
              <a:gd name="connsiteY4" fmla="*/ 579310 h 1415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1415219">
                <a:moveTo>
                  <a:pt x="0" y="472630"/>
                </a:moveTo>
                <a:cubicBezTo>
                  <a:pt x="970280" y="923480"/>
                  <a:pt x="1940560" y="1374330"/>
                  <a:pt x="2712720" y="1295590"/>
                </a:cubicBezTo>
                <a:cubicBezTo>
                  <a:pt x="3484880" y="1216850"/>
                  <a:pt x="3868420" y="-17590"/>
                  <a:pt x="4632960" y="190"/>
                </a:cubicBezTo>
                <a:cubicBezTo>
                  <a:pt x="5397500" y="17970"/>
                  <a:pt x="6548120" y="1305750"/>
                  <a:pt x="7299960" y="1402270"/>
                </a:cubicBezTo>
                <a:cubicBezTo>
                  <a:pt x="8051800" y="1498790"/>
                  <a:pt x="8597900" y="1039050"/>
                  <a:pt x="9144000" y="579310"/>
                </a:cubicBezTo>
              </a:path>
            </a:pathLst>
          </a:cu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2998754" y="2013974"/>
            <a:ext cx="544059" cy="54405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473504" y="1850422"/>
            <a:ext cx="544059" cy="54405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472319" y="1123776"/>
            <a:ext cx="544059" cy="54405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8640288" y="2305039"/>
            <a:ext cx="544059" cy="54405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hlinkClick r:id="" action="ppaction://hlinkshowjump?jump=nextslide"/>
          </p:cNvPr>
          <p:cNvSpPr/>
          <p:nvPr/>
        </p:nvSpPr>
        <p:spPr>
          <a:xfrm>
            <a:off x="2359025" y="1266825"/>
            <a:ext cx="1822450" cy="583565"/>
          </a:xfrm>
          <a:prstGeom prst="rect">
            <a:avLst/>
          </a:prstGeom>
        </p:spPr>
        <p:txBody>
          <a:bodyPr wrap="square">
            <a:spAutoFit/>
          </a:bodyPr>
          <a:lstStyle/>
          <a:p>
            <a:r>
              <a:rPr lang="en-US" sz="32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Lead-in</a:t>
            </a:r>
          </a:p>
        </p:txBody>
      </p:sp>
      <p:sp>
        <p:nvSpPr>
          <p:cNvPr id="26" name="矩形 25">
            <a:hlinkClick r:id="rId2" action="ppaction://hlinksldjump"/>
          </p:cNvPr>
          <p:cNvSpPr/>
          <p:nvPr/>
        </p:nvSpPr>
        <p:spPr>
          <a:xfrm>
            <a:off x="4352925" y="2558415"/>
            <a:ext cx="1358265" cy="583565"/>
          </a:xfrm>
          <a:prstGeom prst="rect">
            <a:avLst/>
          </a:prstGeom>
        </p:spPr>
        <p:txBody>
          <a:bodyPr wrap="square">
            <a:spAutoFit/>
          </a:bodyPr>
          <a:lstStyle/>
          <a:p>
            <a:r>
              <a:rPr lang="en-US" altLang="zh-CN" sz="3200" b="1" dirty="0">
                <a:solidFill>
                  <a:schemeClr val="tx1">
                    <a:lumMod val="75000"/>
                    <a:lumOff val="25000"/>
                  </a:schemeClr>
                </a:solidFill>
                <a:latin typeface="微软雅黑" panose="020B0503020204020204" pitchFamily="34" charset="-122"/>
                <a:ea typeface="微软雅黑" panose="020B0503020204020204" pitchFamily="34" charset="-122"/>
              </a:rPr>
              <a:t>Tasks</a:t>
            </a:r>
          </a:p>
        </p:txBody>
      </p:sp>
      <p:sp>
        <p:nvSpPr>
          <p:cNvPr id="27" name="矩形 26">
            <a:hlinkClick r:id="rId3" action="ppaction://hlinksldjump"/>
          </p:cNvPr>
          <p:cNvSpPr/>
          <p:nvPr/>
        </p:nvSpPr>
        <p:spPr>
          <a:xfrm>
            <a:off x="6635115" y="501015"/>
            <a:ext cx="2110105" cy="583565"/>
          </a:xfrm>
          <a:prstGeom prst="rect">
            <a:avLst/>
          </a:prstGeom>
        </p:spPr>
        <p:txBody>
          <a:bodyPr wrap="square">
            <a:spAutoFit/>
          </a:bodyPr>
          <a:lstStyle/>
          <a:p>
            <a:r>
              <a:rPr lang="en-US" sz="32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p>
        </p:txBody>
      </p:sp>
      <p:sp>
        <p:nvSpPr>
          <p:cNvPr id="28" name="矩形 27">
            <a:hlinkClick r:id="rId4" action="ppaction://hlinksldjump"/>
          </p:cNvPr>
          <p:cNvSpPr/>
          <p:nvPr/>
        </p:nvSpPr>
        <p:spPr>
          <a:xfrm>
            <a:off x="8177268" y="2902174"/>
            <a:ext cx="2843117" cy="1076325"/>
          </a:xfrm>
          <a:prstGeom prst="rect">
            <a:avLst/>
          </a:prstGeom>
        </p:spPr>
        <p:txBody>
          <a:bodyPr wrap="square">
            <a:spAutoFit/>
          </a:bodyPr>
          <a:lstStyle/>
          <a:p>
            <a:r>
              <a:rPr lang="en-US" sz="32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More Resources</a:t>
            </a:r>
          </a:p>
        </p:txBody>
      </p:sp>
      <p:sp>
        <p:nvSpPr>
          <p:cNvPr id="29" name="文本框 28"/>
          <p:cNvSpPr txBox="1"/>
          <p:nvPr/>
        </p:nvSpPr>
        <p:spPr>
          <a:xfrm>
            <a:off x="2999105" y="1974850"/>
            <a:ext cx="543560" cy="583565"/>
          </a:xfrm>
          <a:prstGeom prst="rect">
            <a:avLst/>
          </a:prstGeom>
          <a:noFill/>
        </p:spPr>
        <p:txBody>
          <a:bodyPr wrap="square" rtlCol="0">
            <a:spAutoFit/>
          </a:bodyPr>
          <a:lstStyle/>
          <a:p>
            <a:r>
              <a:rPr lang="en-US" altLang="zh-CN" sz="3200">
                <a:solidFill>
                  <a:schemeClr val="bg1"/>
                </a:solidFill>
              </a:rPr>
              <a:t>1</a:t>
            </a:r>
          </a:p>
        </p:txBody>
      </p:sp>
      <p:sp>
        <p:nvSpPr>
          <p:cNvPr id="30" name="文本框 29"/>
          <p:cNvSpPr txBox="1"/>
          <p:nvPr/>
        </p:nvSpPr>
        <p:spPr>
          <a:xfrm>
            <a:off x="4474210" y="1811020"/>
            <a:ext cx="543560" cy="583565"/>
          </a:xfrm>
          <a:prstGeom prst="rect">
            <a:avLst/>
          </a:prstGeom>
          <a:noFill/>
        </p:spPr>
        <p:txBody>
          <a:bodyPr wrap="square" rtlCol="0">
            <a:spAutoFit/>
          </a:bodyPr>
          <a:lstStyle/>
          <a:p>
            <a:r>
              <a:rPr lang="en-US" altLang="zh-CN" sz="3200">
                <a:solidFill>
                  <a:schemeClr val="bg1"/>
                </a:solidFill>
              </a:rPr>
              <a:t>2</a:t>
            </a:r>
          </a:p>
        </p:txBody>
      </p:sp>
      <p:sp>
        <p:nvSpPr>
          <p:cNvPr id="31" name="文本框 30"/>
          <p:cNvSpPr txBox="1"/>
          <p:nvPr/>
        </p:nvSpPr>
        <p:spPr>
          <a:xfrm>
            <a:off x="6546850" y="1084580"/>
            <a:ext cx="543560" cy="583565"/>
          </a:xfrm>
          <a:prstGeom prst="rect">
            <a:avLst/>
          </a:prstGeom>
          <a:noFill/>
        </p:spPr>
        <p:txBody>
          <a:bodyPr wrap="square" rtlCol="0">
            <a:spAutoFit/>
          </a:bodyPr>
          <a:lstStyle/>
          <a:p>
            <a:r>
              <a:rPr lang="en-US" altLang="zh-CN" sz="3200">
                <a:solidFill>
                  <a:schemeClr val="bg1"/>
                </a:solidFill>
              </a:rPr>
              <a:t>3</a:t>
            </a:r>
          </a:p>
        </p:txBody>
      </p:sp>
      <p:sp>
        <p:nvSpPr>
          <p:cNvPr id="32" name="文本框 31"/>
          <p:cNvSpPr txBox="1"/>
          <p:nvPr/>
        </p:nvSpPr>
        <p:spPr>
          <a:xfrm>
            <a:off x="8641080" y="2265680"/>
            <a:ext cx="543560" cy="583565"/>
          </a:xfrm>
          <a:prstGeom prst="rect">
            <a:avLst/>
          </a:prstGeom>
          <a:noFill/>
        </p:spPr>
        <p:txBody>
          <a:bodyPr wrap="square" rtlCol="0">
            <a:spAutoFit/>
          </a:bodyPr>
          <a:lstStyle/>
          <a:p>
            <a:r>
              <a:rPr lang="en-US" altLang="zh-CN" sz="3200">
                <a:solidFill>
                  <a:schemeClr val="bg1"/>
                </a:solidFill>
              </a:rPr>
              <a:t>4</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14:bounceEnd="36000">
                                          <p:cBhvr additive="base">
                                            <p:cTn id="7" dur="500" fill="hold"/>
                                            <p:tgtEl>
                                              <p:spTgt spid="25"/>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14:presetBounceEnd="36000">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14:bounceEnd="36000">
                                          <p:cBhvr additive="base">
                                            <p:cTn id="12" dur="500" fill="hold"/>
                                            <p:tgtEl>
                                              <p:spTgt spid="26"/>
                                            </p:tgtEl>
                                            <p:attrNameLst>
                                              <p:attrName>ppt_x</p:attrName>
                                            </p:attrNameLst>
                                          </p:cBhvr>
                                          <p:tavLst>
                                            <p:tav tm="0">
                                              <p:val>
                                                <p:strVal val="1+#ppt_w/2"/>
                                              </p:val>
                                            </p:tav>
                                            <p:tav tm="100000">
                                              <p:val>
                                                <p:strVal val="#ppt_x"/>
                                              </p:val>
                                            </p:tav>
                                          </p:tavLst>
                                        </p:anim>
                                        <p:anim calcmode="lin" valueType="num" p14:bounceEnd="36000">
                                          <p:cBhvr additive="base">
                                            <p:cTn id="13" dur="500" fill="hold"/>
                                            <p:tgtEl>
                                              <p:spTgt spid="2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14:presetBounceEnd="36000">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14:bounceEnd="36000">
                                          <p:cBhvr additive="base">
                                            <p:cTn id="17" dur="500" fill="hold"/>
                                            <p:tgtEl>
                                              <p:spTgt spid="27"/>
                                            </p:tgtEl>
                                            <p:attrNameLst>
                                              <p:attrName>ppt_x</p:attrName>
                                            </p:attrNameLst>
                                          </p:cBhvr>
                                          <p:tavLst>
                                            <p:tav tm="0">
                                              <p:val>
                                                <p:strVal val="1+#ppt_w/2"/>
                                              </p:val>
                                            </p:tav>
                                            <p:tav tm="100000">
                                              <p:val>
                                                <p:strVal val="#ppt_x"/>
                                              </p:val>
                                            </p:tav>
                                          </p:tavLst>
                                        </p:anim>
                                        <p:anim calcmode="lin" valueType="num" p14:bounceEnd="36000">
                                          <p:cBhvr additive="base">
                                            <p:cTn id="18" dur="500" fill="hold"/>
                                            <p:tgtEl>
                                              <p:spTgt spid="27"/>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grpId="0" nodeType="afterEffect" p14:presetBounceEnd="36000">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14:bounceEnd="36000">
                                          <p:cBhvr additive="base">
                                            <p:cTn id="22" dur="500" fill="hold"/>
                                            <p:tgtEl>
                                              <p:spTgt spid="28"/>
                                            </p:tgtEl>
                                            <p:attrNameLst>
                                              <p:attrName>ppt_x</p:attrName>
                                            </p:attrNameLst>
                                          </p:cBhvr>
                                          <p:tavLst>
                                            <p:tav tm="0">
                                              <p:val>
                                                <p:strVal val="1+#ppt_w/2"/>
                                              </p:val>
                                            </p:tav>
                                            <p:tav tm="100000">
                                              <p:val>
                                                <p:strVal val="#ppt_x"/>
                                              </p:val>
                                            </p:tav>
                                          </p:tavLst>
                                        </p:anim>
                                        <p:anim calcmode="lin" valueType="num" p14:bounceEnd="36000">
                                          <p:cBhvr additive="base">
                                            <p:cTn id="23"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1+#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additive="base">
                                            <p:cTn id="12" dur="500" fill="hold"/>
                                            <p:tgtEl>
                                              <p:spTgt spid="26"/>
                                            </p:tgtEl>
                                            <p:attrNameLst>
                                              <p:attrName>ppt_x</p:attrName>
                                            </p:attrNameLst>
                                          </p:cBhvr>
                                          <p:tavLst>
                                            <p:tav tm="0">
                                              <p:val>
                                                <p:strVal val="1+#ppt_w/2"/>
                                              </p:val>
                                            </p:tav>
                                            <p:tav tm="100000">
                                              <p:val>
                                                <p:strVal val="#ppt_x"/>
                                              </p:val>
                                            </p:tav>
                                          </p:tavLst>
                                        </p:anim>
                                        <p:anim calcmode="lin" valueType="num">
                                          <p:cBhvr additive="base">
                                            <p:cTn id="13" dur="500" fill="hold"/>
                                            <p:tgtEl>
                                              <p:spTgt spid="2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additive="base">
                                            <p:cTn id="17" dur="500" fill="hold"/>
                                            <p:tgtEl>
                                              <p:spTgt spid="27"/>
                                            </p:tgtEl>
                                            <p:attrNameLst>
                                              <p:attrName>ppt_x</p:attrName>
                                            </p:attrNameLst>
                                          </p:cBhvr>
                                          <p:tavLst>
                                            <p:tav tm="0">
                                              <p:val>
                                                <p:strVal val="1+#ppt_w/2"/>
                                              </p:val>
                                            </p:tav>
                                            <p:tav tm="100000">
                                              <p:val>
                                                <p:strVal val="#ppt_x"/>
                                              </p:val>
                                            </p:tav>
                                          </p:tavLst>
                                        </p:anim>
                                        <p:anim calcmode="lin" valueType="num">
                                          <p:cBhvr additive="base">
                                            <p:cTn id="18" dur="500" fill="hold"/>
                                            <p:tgtEl>
                                              <p:spTgt spid="27"/>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additive="base">
                                            <p:cTn id="22" dur="500" fill="hold"/>
                                            <p:tgtEl>
                                              <p:spTgt spid="28"/>
                                            </p:tgtEl>
                                            <p:attrNameLst>
                                              <p:attrName>ppt_x</p:attrName>
                                            </p:attrNameLst>
                                          </p:cBhvr>
                                          <p:tavLst>
                                            <p:tav tm="0">
                                              <p:val>
                                                <p:strVal val="1+#ppt_w/2"/>
                                              </p:val>
                                            </p:tav>
                                            <p:tav tm="100000">
                                              <p:val>
                                                <p:strVal val="#ppt_x"/>
                                              </p:val>
                                            </p:tav>
                                          </p:tavLst>
                                        </p:anim>
                                        <p:anim calcmode="lin" valueType="num">
                                          <p:cBhvr additive="base">
                                            <p:cTn id="23"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8"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Six</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92202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Make a research about “the history of feminism movement”, and share your</a:t>
            </a:r>
          </a:p>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opinions with your classmates.</a:t>
            </a:r>
          </a:p>
        </p:txBody>
      </p:sp>
      <p:sp>
        <p:nvSpPr>
          <p:cNvPr id="75" name="文本框 74"/>
          <p:cNvSpPr txBox="1"/>
          <p:nvPr/>
        </p:nvSpPr>
        <p:spPr>
          <a:xfrm>
            <a:off x="1760855" y="2813685"/>
            <a:ext cx="8926830" cy="1938020"/>
          </a:xfrm>
          <a:prstGeom prst="rect">
            <a:avLst/>
          </a:prstGeom>
          <a:noFill/>
        </p:spPr>
        <p:txBody>
          <a:bodyPr wrap="square" rtlCol="0" anchor="t">
            <a:spAutoFit/>
          </a:bodyPr>
          <a:lstStyle/>
          <a:p>
            <a:pPr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The phrase “girl power” is used as a term of female empowerment, independence, and self-sureness. It expresses a cultural phenomenon of the 1990s and early 2000s. It is also linked to third-wave feminism. Make a research about the history of feminism movement around the world.</a:t>
            </a:r>
          </a:p>
        </p:txBody>
      </p:sp>
      <p:sp>
        <p:nvSpPr>
          <p:cNvPr id="3" name="右箭头 2"/>
          <p:cNvSpPr/>
          <p:nvPr/>
        </p:nvSpPr>
        <p:spPr>
          <a:xfrm>
            <a:off x="1600835" y="5326380"/>
            <a:ext cx="984250" cy="6667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hlinkClick r:id="" action="ppaction://hlinkshowjump?jump=nextslide"/>
          </p:cNvPr>
          <p:cNvSpPr/>
          <p:nvPr/>
        </p:nvSpPr>
        <p:spPr>
          <a:xfrm>
            <a:off x="2593340" y="5367655"/>
            <a:ext cx="3458845" cy="521970"/>
          </a:xfrm>
          <a:prstGeom prst="rect">
            <a:avLst/>
          </a:prstGeom>
          <a:noFill/>
          <a:ln>
            <a:noFill/>
          </a:ln>
        </p:spPr>
        <p:txBody>
          <a:bodyPr wrap="square" rtlCol="0" anchor="t">
            <a:spAutoFit/>
          </a:bodyPr>
          <a:lstStyle/>
          <a:p>
            <a:pPr algn="l"/>
            <a:r>
              <a:rPr lang="zh-CN" altLang="zh-CN" sz="2800" b="1" u="sng">
                <a:solidFill>
                  <a:schemeClr val="accent1"/>
                </a:solidFill>
                <a:effectLst>
                  <a:outerShdw blurRad="38100" dist="25400" dir="5400000" algn="ctr" rotWithShape="0">
                    <a:srgbClr val="6E747A">
                      <a:alpha val="43000"/>
                    </a:srgbClr>
                  </a:outerShdw>
                </a:effectLst>
              </a:rPr>
              <a:t>参考答案</a:t>
            </a:r>
            <a:r>
              <a:rPr lang="zh-CN" altLang="zh-CN" sz="2800" b="1">
                <a:solidFill>
                  <a:schemeClr val="accent1"/>
                </a:solidFill>
                <a:effectLst>
                  <a:outerShdw blurRad="38100" dist="25400" dir="5400000" algn="ctr" rotWithShape="0">
                    <a:srgbClr val="6E747A">
                      <a:alpha val="43000"/>
                    </a:srgbClr>
                  </a:outerShdw>
                </a:effectLst>
              </a:rPr>
              <a:t>（请点击）</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5" name="文本框 74"/>
          <p:cNvSpPr txBox="1"/>
          <p:nvPr/>
        </p:nvSpPr>
        <p:spPr>
          <a:xfrm>
            <a:off x="490220" y="812165"/>
            <a:ext cx="11210925" cy="5631180"/>
          </a:xfrm>
          <a:prstGeom prst="rect">
            <a:avLst/>
          </a:prstGeom>
          <a:noFill/>
        </p:spPr>
        <p:txBody>
          <a:bodyPr wrap="square" rtlCol="0" anchor="t">
            <a:spAutoFit/>
          </a:bodyPr>
          <a:lstStyle/>
          <a:p>
            <a:pPr algn="just" fontAlgn="auto">
              <a:lnSpc>
                <a:spcPct val="150000"/>
              </a:lnSpc>
            </a:pPr>
            <a:r>
              <a:rPr lang="zh-CN" altLang="en-US" sz="2000" b="1">
                <a:solidFill>
                  <a:srgbClr val="C00000"/>
                </a:solidFill>
                <a:latin typeface="Times New Roman" panose="02020603050405020304" pitchFamily="18" charset="0"/>
                <a:cs typeface="Times New Roman" panose="02020603050405020304" pitchFamily="18" charset="0"/>
                <a:sym typeface="+mn-ea"/>
              </a:rPr>
              <a:t>参考答案：</a:t>
            </a:r>
            <a:endParaRPr lang="zh-CN" altLang="en-US" sz="2000">
              <a:solidFill>
                <a:srgbClr val="C00000"/>
              </a:solidFill>
              <a:latin typeface="Times New Roman" panose="02020603050405020304" pitchFamily="18" charset="0"/>
              <a:cs typeface="Times New Roman" panose="02020603050405020304" pitchFamily="18" charset="0"/>
              <a:sym typeface="+mn-ea"/>
            </a:endParaRPr>
          </a:p>
          <a:p>
            <a:pPr indent="457200"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sym typeface="+mn-ea"/>
              </a:rPr>
              <a:t>The feminist movement (also known as the women’s liberation movement or the women’s movement, refers to a series of political campaigns for reforms on issues such as reproductive rights, domestic violence, maternity leave, equal pay, women’s suffrage, sexual harassment, and sexual violence, all of which fall under the label of feminism and the feminist movement. The movement’s priorities vary among nations and communities.</a:t>
            </a:r>
          </a:p>
          <a:p>
            <a:pPr indent="457200"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sym typeface="+mn-ea"/>
              </a:rPr>
              <a:t>Feminism in parts of the western world has gone through three waves. First-wave feminism was oriented around the station of middle- or upper-class white women and involved suffrage and political equality. Second-wave feminism attempted to further combat social and cultural inequalities. Third-wave feminism is continuing to address the financial, social and cultural inequalities and includes renewed campaigning for greater influence of women in politics and media. In reaction to political activism, feminists have also had to maintain focus on women’s reproductive rights, such as the right to abortion.</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703" y="845724"/>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3886921" y="1013365"/>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58148" y="2729569"/>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7002996" y="1441623"/>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576876" y="473053"/>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372517" y="2863156"/>
            <a:ext cx="1130239" cy="11302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7866883" y="4503323"/>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7723471" y="4325230"/>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7153761" y="4912257"/>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487154" y="4570167"/>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8765768" y="607469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9011193" y="1314991"/>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50406" y="2352147"/>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2375587" y="3104117"/>
            <a:ext cx="446864" cy="4468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136206" y="2457951"/>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569022" y="2863153"/>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958568" y="3534632"/>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7347622" y="1076999"/>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9614029" y="3517142"/>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8754995" y="307562"/>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8509575" y="1687036"/>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763797" y="2096797"/>
            <a:ext cx="2664415" cy="26644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600" b="1" dirty="0">
                <a:latin typeface="微软雅黑" panose="020B0503020204020204" pitchFamily="34" charset="-122"/>
                <a:ea typeface="微软雅黑" panose="020B0503020204020204" pitchFamily="34" charset="-122"/>
              </a:rPr>
              <a:t>3</a:t>
            </a:r>
            <a:endParaRPr lang="zh-CN" altLang="en-US" sz="16600" b="1" dirty="0">
              <a:latin typeface="微软雅黑" panose="020B0503020204020204" pitchFamily="34" charset="-122"/>
              <a:ea typeface="微软雅黑" panose="020B0503020204020204" pitchFamily="34" charset="-122"/>
            </a:endParaRPr>
          </a:p>
        </p:txBody>
      </p:sp>
      <p:sp>
        <p:nvSpPr>
          <p:cNvPr id="24" name="矩形 23"/>
          <p:cNvSpPr/>
          <p:nvPr/>
        </p:nvSpPr>
        <p:spPr>
          <a:xfrm>
            <a:off x="3341229" y="4954389"/>
            <a:ext cx="5509551" cy="768350"/>
          </a:xfrm>
          <a:prstGeom prst="rect">
            <a:avLst/>
          </a:prstGeom>
        </p:spPr>
        <p:txBody>
          <a:bodyPr wrap="square">
            <a:spAutoFit/>
          </a:bodyPr>
          <a:lstStyle/>
          <a:p>
            <a:pPr algn="ctr"/>
            <a:r>
              <a:rPr lang="en-US" sz="4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4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36000">
                                          <p:cBhvr additive="base">
                                            <p:cTn id="7" dur="500" fill="hold"/>
                                            <p:tgtEl>
                                              <p:spTgt spid="24"/>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3" name="文本框 2"/>
          <p:cNvSpPr txBox="1"/>
          <p:nvPr/>
        </p:nvSpPr>
        <p:spPr>
          <a:xfrm>
            <a:off x="3714750" y="1466215"/>
            <a:ext cx="4761865" cy="398780"/>
          </a:xfrm>
          <a:prstGeom prst="rect">
            <a:avLst/>
          </a:prstGeom>
          <a:noFill/>
        </p:spPr>
        <p:txBody>
          <a:bodyPr wrap="square" rtlCol="0" anchor="t">
            <a:spAutoFit/>
          </a:bodyPr>
          <a:lstStyle/>
          <a:p>
            <a:pPr algn="ctr"/>
            <a:r>
              <a:rPr lang="zh-CN" altLang="en-US" sz="2000" b="1">
                <a:latin typeface="Times New Roman" panose="02020603050405020304" pitchFamily="18" charset="0"/>
                <a:cs typeface="Times New Roman" panose="02020603050405020304" pitchFamily="18" charset="0"/>
              </a:rPr>
              <a:t>The United States of Contradiction</a:t>
            </a:r>
          </a:p>
        </p:txBody>
      </p:sp>
      <p:sp>
        <p:nvSpPr>
          <p:cNvPr id="75" name="文本框 74"/>
          <p:cNvSpPr txBox="1"/>
          <p:nvPr/>
        </p:nvSpPr>
        <p:spPr>
          <a:xfrm>
            <a:off x="974090" y="2114550"/>
            <a:ext cx="10243185" cy="3322955"/>
          </a:xfrm>
          <a:prstGeom prst="rect">
            <a:avLst/>
          </a:prstGeom>
          <a:noFill/>
        </p:spPr>
        <p:txBody>
          <a:bodyPr wrap="square" rtlCol="0" anchor="t">
            <a:spAutoFit/>
          </a:bodyPr>
          <a:lstStyle/>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Americans are very proud to be American. Poet and singer-songwriter Leonard Cohen once described America as “the cradle of the best and the worst”. Maybe. It is certainly a place of startling contradictions, which is another way of saying that America is the most diverse nation on Earth.</a:t>
            </a:r>
          </a:p>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In the home of wall-to-wall</a:t>
            </a:r>
            <a:r>
              <a:rPr lang="zh-CN" altLang="en-US" sz="2000" b="1">
                <a:solidFill>
                  <a:srgbClr val="C00000"/>
                </a:solidFill>
                <a:latin typeface="Times New Roman" panose="02020603050405020304" pitchFamily="18" charset="0"/>
                <a:cs typeface="Times New Roman" panose="02020603050405020304" pitchFamily="18" charset="0"/>
                <a:sym typeface="+mn-ea"/>
              </a:rPr>
              <a:t> trash television </a:t>
            </a:r>
            <a:r>
              <a:rPr lang="zh-CN" altLang="en-US" sz="2000">
                <a:solidFill>
                  <a:schemeClr val="tx1"/>
                </a:solidFill>
                <a:latin typeface="Times New Roman" panose="02020603050405020304" pitchFamily="18" charset="0"/>
                <a:cs typeface="Times New Roman" panose="02020603050405020304" pitchFamily="18" charset="0"/>
                <a:sym typeface="+mn-ea"/>
              </a:rPr>
              <a:t>on which every </a:t>
            </a:r>
            <a:r>
              <a:rPr lang="zh-CN" altLang="en-US" sz="2000" b="1">
                <a:solidFill>
                  <a:srgbClr val="C00000"/>
                </a:solidFill>
                <a:latin typeface="Times New Roman" panose="02020603050405020304" pitchFamily="18" charset="0"/>
                <a:cs typeface="Times New Roman" panose="02020603050405020304" pitchFamily="18" charset="0"/>
                <a:sym typeface="+mn-ea"/>
              </a:rPr>
              <a:t>two-bit</a:t>
            </a:r>
            <a:r>
              <a:rPr lang="zh-CN" altLang="en-US" sz="2000">
                <a:solidFill>
                  <a:schemeClr val="tx1"/>
                </a:solidFill>
                <a:latin typeface="Times New Roman" panose="02020603050405020304" pitchFamily="18" charset="0"/>
                <a:cs typeface="Times New Roman" panose="02020603050405020304" pitchFamily="18" charset="0"/>
                <a:sym typeface="+mn-ea"/>
              </a:rPr>
              <a:t> celebrity, it seems, gets a show to show their </a:t>
            </a:r>
            <a:r>
              <a:rPr lang="zh-CN" altLang="en-US" sz="2000" b="1">
                <a:solidFill>
                  <a:srgbClr val="C00000"/>
                </a:solidFill>
                <a:latin typeface="Times New Roman" panose="02020603050405020304" pitchFamily="18" charset="0"/>
                <a:cs typeface="Times New Roman" panose="02020603050405020304" pitchFamily="18" charset="0"/>
                <a:sym typeface="+mn-ea"/>
              </a:rPr>
              <a:t>air-headedness</a:t>
            </a:r>
            <a:r>
              <a:rPr lang="zh-CN" altLang="en-US" sz="2000">
                <a:solidFill>
                  <a:schemeClr val="tx1"/>
                </a:solidFill>
                <a:latin typeface="Times New Roman" panose="02020603050405020304" pitchFamily="18" charset="0"/>
                <a:cs typeface="Times New Roman" panose="02020603050405020304" pitchFamily="18" charset="0"/>
                <a:sym typeface="+mn-ea"/>
              </a:rPr>
              <a:t>, thousands of books are published every week. The bookshops of major cities — some of the best bookshops anywhere — are full of people, day and night.</a:t>
            </a:r>
          </a:p>
        </p:txBody>
      </p:sp>
      <p:sp>
        <p:nvSpPr>
          <p:cNvPr id="4" name="文本框 3"/>
          <p:cNvSpPr txBox="1"/>
          <p:nvPr/>
        </p:nvSpPr>
        <p:spPr>
          <a:xfrm>
            <a:off x="1003935" y="5755005"/>
            <a:ext cx="6983730"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trash television（格调不高的）垃圾电视节目；通俗电视节目</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two-bit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低廉的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air-headedness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矫揉造作</a:t>
            </a:r>
          </a:p>
        </p:txBody>
      </p:sp>
      <p:cxnSp>
        <p:nvCxnSpPr>
          <p:cNvPr id="5" name="直接连接符 4"/>
          <p:cNvCxnSpPr/>
          <p:nvPr/>
        </p:nvCxnSpPr>
        <p:spPr>
          <a:xfrm>
            <a:off x="1003935" y="575500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1007110" y="1435100"/>
            <a:ext cx="10177780" cy="3322955"/>
          </a:xfrm>
          <a:prstGeom prst="rect">
            <a:avLst/>
          </a:prstGeom>
          <a:noFill/>
        </p:spPr>
        <p:txBody>
          <a:bodyPr wrap="square" rtlCol="0" anchor="t">
            <a:spAutoFit/>
          </a:bodyPr>
          <a:lstStyle/>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There are literally hundreds of books to choose from on every </a:t>
            </a:r>
            <a:r>
              <a:rPr lang="zh-CN" altLang="en-US" sz="2000" b="1">
                <a:solidFill>
                  <a:srgbClr val="C00000"/>
                </a:solidFill>
                <a:latin typeface="Times New Roman" panose="02020603050405020304" pitchFamily="18" charset="0"/>
                <a:cs typeface="Times New Roman" panose="02020603050405020304" pitchFamily="18" charset="0"/>
                <a:sym typeface="+mn-ea"/>
              </a:rPr>
              <a:t>conceivable</a:t>
            </a:r>
            <a:r>
              <a:rPr lang="zh-CN" altLang="en-US" sz="2000">
                <a:solidFill>
                  <a:schemeClr val="tx1"/>
                </a:solidFill>
                <a:latin typeface="Times New Roman" panose="02020603050405020304" pitchFamily="18" charset="0"/>
                <a:cs typeface="Times New Roman" panose="02020603050405020304" pitchFamily="18" charset="0"/>
                <a:sym typeface="+mn-ea"/>
              </a:rPr>
              <a:t> aspect of the Obama Administration, serious books and not so-serious ones, including on the Obama’s dogs.</a:t>
            </a:r>
          </a:p>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The stereotype of Americans as ignorant and </a:t>
            </a:r>
            <a:r>
              <a:rPr lang="zh-CN" altLang="en-US" sz="2000" b="1">
                <a:solidFill>
                  <a:srgbClr val="C00000"/>
                </a:solidFill>
                <a:latin typeface="Times New Roman" panose="02020603050405020304" pitchFamily="18" charset="0"/>
                <a:cs typeface="Times New Roman" panose="02020603050405020304" pitchFamily="18" charset="0"/>
                <a:sym typeface="+mn-ea"/>
              </a:rPr>
              <a:t>insular</a:t>
            </a:r>
            <a:r>
              <a:rPr lang="zh-CN" altLang="en-US" sz="2000">
                <a:solidFill>
                  <a:schemeClr val="tx1"/>
                </a:solidFill>
                <a:latin typeface="Times New Roman" panose="02020603050405020304" pitchFamily="18" charset="0"/>
                <a:cs typeface="Times New Roman" panose="02020603050405020304" pitchFamily="18" charset="0"/>
                <a:sym typeface="+mn-ea"/>
              </a:rPr>
              <a:t> is not without foundation — in a country of 280 million, there are bound to be a fair number of people who think Thanksgiving is celebrated throughout the world. Yet the No. 1 best-selling book on The New York Times list is 1776, a dense and detailed history of the battles fought between the British and the American revolutionary forces in the lead-up to the declaration of independence.</a:t>
            </a:r>
          </a:p>
        </p:txBody>
      </p:sp>
      <p:sp>
        <p:nvSpPr>
          <p:cNvPr id="4" name="文本框 3"/>
          <p:cNvSpPr txBox="1"/>
          <p:nvPr/>
        </p:nvSpPr>
        <p:spPr>
          <a:xfrm>
            <a:off x="1003935" y="5480685"/>
            <a:ext cx="6983730" cy="64516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conceivable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可能的；想得到的，可想象的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insular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孤立的；与世隔绝的</a:t>
            </a:r>
          </a:p>
        </p:txBody>
      </p:sp>
      <p:cxnSp>
        <p:nvCxnSpPr>
          <p:cNvPr id="5" name="直接连接符 4"/>
          <p:cNvCxnSpPr/>
          <p:nvPr/>
        </p:nvCxnSpPr>
        <p:spPr>
          <a:xfrm>
            <a:off x="1007110" y="542163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2"/>
          <a:stretch>
            <a:fillRect/>
          </a:stretch>
        </p:blipFill>
        <p:spPr>
          <a:xfrm>
            <a:off x="6873875" y="4735195"/>
            <a:ext cx="4343400" cy="2159635"/>
          </a:xfrm>
          <a:prstGeom prst="rect">
            <a:avLst/>
          </a:prstGeom>
        </p:spPr>
      </p:pic>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3046730" y="1572895"/>
            <a:ext cx="8082915" cy="2399665"/>
          </a:xfrm>
          <a:prstGeom prst="rect">
            <a:avLst/>
          </a:prstGeom>
          <a:noFill/>
        </p:spPr>
        <p:txBody>
          <a:bodyPr wrap="square" rtlCol="0" anchor="t">
            <a:spAutoFit/>
          </a:bodyPr>
          <a:lstStyle/>
          <a:p>
            <a:pPr indent="457200" algn="just" fontAlgn="auto">
              <a:lnSpc>
                <a:spcPct val="150000"/>
              </a:lnSpc>
            </a:pPr>
            <a:r>
              <a:rPr lang="en-US" altLang="zh-CN" sz="2000">
                <a:solidFill>
                  <a:schemeClr val="tx1"/>
                </a:solidFill>
                <a:latin typeface="Times New Roman" panose="02020603050405020304" pitchFamily="18" charset="0"/>
                <a:cs typeface="Times New Roman" panose="02020603050405020304" pitchFamily="18" charset="0"/>
                <a:sym typeface="+mn-ea"/>
              </a:rPr>
              <a:t>In the tradition of the liberal democracies, there are no public holidays to mark Easter or Christmas. Instead, in this overwhelmingly Christian country, people take a vacation day on Good Friday if they want to attend church and Christmas is rolled into what is called “the holidays”, which include the Jewish festival of </a:t>
            </a:r>
            <a:r>
              <a:rPr lang="en-US" altLang="zh-CN" sz="2000" b="1">
                <a:solidFill>
                  <a:srgbClr val="C00000"/>
                </a:solidFill>
                <a:latin typeface="Times New Roman" panose="02020603050405020304" pitchFamily="18" charset="0"/>
                <a:cs typeface="Times New Roman" panose="02020603050405020304" pitchFamily="18" charset="0"/>
                <a:sym typeface="+mn-ea"/>
              </a:rPr>
              <a:t>Hanukkah</a:t>
            </a:r>
            <a:r>
              <a:rPr lang="en-US" altLang="zh-CN" sz="2000">
                <a:solidFill>
                  <a:schemeClr val="tx1"/>
                </a:solidFill>
                <a:latin typeface="Times New Roman" panose="02020603050405020304" pitchFamily="18" charset="0"/>
                <a:cs typeface="Times New Roman" panose="02020603050405020304" pitchFamily="18" charset="0"/>
                <a:sym typeface="+mn-ea"/>
              </a:rPr>
              <a:t>.</a:t>
            </a:r>
          </a:p>
        </p:txBody>
      </p:sp>
      <p:sp>
        <p:nvSpPr>
          <p:cNvPr id="4" name="文本框 3"/>
          <p:cNvSpPr txBox="1"/>
          <p:nvPr/>
        </p:nvSpPr>
        <p:spPr>
          <a:xfrm>
            <a:off x="1096645" y="5694680"/>
            <a:ext cx="6983730"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Hanukkah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光明节（犹太教节日）</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stronghold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要塞；大本营；中心地</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segregated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被隔离的</a:t>
            </a:r>
          </a:p>
        </p:txBody>
      </p:sp>
      <p:cxnSp>
        <p:nvCxnSpPr>
          <p:cNvPr id="5" name="直接连接符 4"/>
          <p:cNvCxnSpPr/>
          <p:nvPr/>
        </p:nvCxnSpPr>
        <p:spPr>
          <a:xfrm>
            <a:off x="1099185" y="569468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图片 6" descr="U}QV0@4PP(42P270VV3S]T2"/>
          <p:cNvPicPr>
            <a:picLocks noChangeAspect="1"/>
          </p:cNvPicPr>
          <p:nvPr/>
        </p:nvPicPr>
        <p:blipFill>
          <a:blip r:embed="rId2"/>
          <a:stretch>
            <a:fillRect/>
          </a:stretch>
        </p:blipFill>
        <p:spPr>
          <a:xfrm>
            <a:off x="1025525" y="1577975"/>
            <a:ext cx="1723390" cy="2394585"/>
          </a:xfrm>
          <a:prstGeom prst="rect">
            <a:avLst/>
          </a:prstGeom>
        </p:spPr>
      </p:pic>
      <p:sp>
        <p:nvSpPr>
          <p:cNvPr id="8" name="文本框 7"/>
          <p:cNvSpPr txBox="1"/>
          <p:nvPr/>
        </p:nvSpPr>
        <p:spPr>
          <a:xfrm>
            <a:off x="1099185" y="3972560"/>
            <a:ext cx="10033000" cy="1476375"/>
          </a:xfrm>
          <a:prstGeom prst="rect">
            <a:avLst/>
          </a:prstGeom>
          <a:noFill/>
        </p:spPr>
        <p:txBody>
          <a:bodyPr wrap="square" rtlCol="0">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rPr>
              <a:t>Washington, the grand and in many ways inspiring capital, where George Bush managed only about 8 percent of the vote at the election in November, is a liberal </a:t>
            </a:r>
            <a:r>
              <a:rPr lang="en-US" altLang="zh-CN" sz="2000" b="1">
                <a:solidFill>
                  <a:srgbClr val="C00000"/>
                </a:solidFill>
                <a:latin typeface="Times New Roman" panose="02020603050405020304" pitchFamily="18" charset="0"/>
                <a:cs typeface="Times New Roman" panose="02020603050405020304" pitchFamily="18" charset="0"/>
              </a:rPr>
              <a:t>stronghold</a:t>
            </a:r>
            <a:r>
              <a:rPr lang="en-US" altLang="zh-CN" sz="2000">
                <a:latin typeface="Times New Roman" panose="02020603050405020304" pitchFamily="18" charset="0"/>
                <a:cs typeface="Times New Roman" panose="02020603050405020304" pitchFamily="18" charset="0"/>
              </a:rPr>
              <a:t> and among the most </a:t>
            </a:r>
            <a:r>
              <a:rPr lang="en-US" altLang="zh-CN" sz="2000" b="1">
                <a:solidFill>
                  <a:srgbClr val="C00000"/>
                </a:solidFill>
                <a:latin typeface="Times New Roman" panose="02020603050405020304" pitchFamily="18" charset="0"/>
                <a:cs typeface="Times New Roman" panose="02020603050405020304" pitchFamily="18" charset="0"/>
              </a:rPr>
              <a:t>segregated </a:t>
            </a:r>
            <a:r>
              <a:rPr lang="en-US" altLang="zh-CN" sz="2000">
                <a:latin typeface="Times New Roman" panose="02020603050405020304" pitchFamily="18" charset="0"/>
                <a:cs typeface="Times New Roman" panose="02020603050405020304" pitchFamily="18" charset="0"/>
              </a:rPr>
              <a:t>cities in the country.</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1407160" y="1435100"/>
            <a:ext cx="9817735" cy="3784600"/>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More than 95 percent of children who attend public school in Washington are black; white kids overwhelmingly go to private schools in the suburbs of Maryland and Virginia.</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And in a country where the conservative Christian </a:t>
            </a:r>
            <a:r>
              <a:rPr lang="en-US" altLang="zh-CN" sz="2000" b="1">
                <a:solidFill>
                  <a:srgbClr val="C00000"/>
                </a:solidFill>
                <a:latin typeface="Times New Roman" panose="02020603050405020304" pitchFamily="18" charset="0"/>
                <a:cs typeface="Times New Roman" panose="02020603050405020304" pitchFamily="18" charset="0"/>
                <a:sym typeface="+mn-ea"/>
              </a:rPr>
              <a:t>evangelical</a:t>
            </a:r>
            <a:r>
              <a:rPr lang="en-US" altLang="zh-CN" sz="2000">
                <a:latin typeface="Times New Roman" panose="02020603050405020304" pitchFamily="18" charset="0"/>
                <a:cs typeface="Times New Roman" panose="02020603050405020304" pitchFamily="18" charset="0"/>
                <a:sym typeface="+mn-ea"/>
              </a:rPr>
              <a:t> movement has the sort of political power evangelical groups in Australia can only dream of, the most popular member of the Bush cabinet, according to the polls, was Secretary of State Condoleezza Rice, a single, black woman.</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Rice was probably the most powerful woman in the world at that time. She was America’s senior diplomat and second to George Bush, the “face” of America to the world.</a:t>
            </a:r>
          </a:p>
        </p:txBody>
      </p:sp>
      <p:sp>
        <p:nvSpPr>
          <p:cNvPr id="4" name="文本框 3"/>
          <p:cNvSpPr txBox="1"/>
          <p:nvPr/>
        </p:nvSpPr>
        <p:spPr>
          <a:xfrm>
            <a:off x="1407160" y="5901055"/>
            <a:ext cx="6983730" cy="36830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evangelical</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福音派（信徒）的</a:t>
            </a:r>
          </a:p>
        </p:txBody>
      </p:sp>
      <p:cxnSp>
        <p:nvCxnSpPr>
          <p:cNvPr id="5" name="直接连接符 4"/>
          <p:cNvCxnSpPr/>
          <p:nvPr/>
        </p:nvCxnSpPr>
        <p:spPr>
          <a:xfrm>
            <a:off x="1407160" y="578993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886460" y="1227455"/>
            <a:ext cx="10594975" cy="4707890"/>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Her story embodies the American dream. Raised in the Deep South when segregation was the rule and black girls in the main went uneducated, Rice was an accomplished pianist by her mid-teens and an outstanding academic by her mid-20s.</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While there were Democrats in the Senate who voted against her during her confirmation hearings early, not a single Democrat has been critical of her performance as Secretary of State.</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Unlike her </a:t>
            </a:r>
            <a:r>
              <a:rPr lang="en-US" altLang="zh-CN" sz="2000" b="1">
                <a:solidFill>
                  <a:srgbClr val="C00000"/>
                </a:solidFill>
                <a:latin typeface="Times New Roman" panose="02020603050405020304" pitchFamily="18" charset="0"/>
                <a:cs typeface="Times New Roman" panose="02020603050405020304" pitchFamily="18" charset="0"/>
                <a:sym typeface="+mn-ea"/>
              </a:rPr>
              <a:t>predecessor</a:t>
            </a:r>
            <a:r>
              <a:rPr lang="en-US" altLang="zh-CN" sz="2000">
                <a:latin typeface="Times New Roman" panose="02020603050405020304" pitchFamily="18" charset="0"/>
                <a:cs typeface="Times New Roman" panose="02020603050405020304" pitchFamily="18" charset="0"/>
                <a:sym typeface="+mn-ea"/>
              </a:rPr>
              <a:t>, </a:t>
            </a:r>
            <a:r>
              <a:rPr lang="en-US" altLang="zh-CN" sz="2000" b="1">
                <a:solidFill>
                  <a:srgbClr val="C00000"/>
                </a:solidFill>
                <a:latin typeface="Times New Roman" panose="02020603050405020304" pitchFamily="18" charset="0"/>
                <a:cs typeface="Times New Roman" panose="02020603050405020304" pitchFamily="18" charset="0"/>
                <a:sym typeface="+mn-ea"/>
              </a:rPr>
              <a:t>Colin Powell</a:t>
            </a:r>
            <a:r>
              <a:rPr lang="en-US" altLang="zh-CN" sz="2000">
                <a:latin typeface="Times New Roman" panose="02020603050405020304" pitchFamily="18" charset="0"/>
                <a:cs typeface="Times New Roman" panose="02020603050405020304" pitchFamily="18" charset="0"/>
                <a:sym typeface="+mn-ea"/>
              </a:rPr>
              <a:t>, who hardly travelled, Rice traveled constantly, selling the Bush Administration’s foreign policy. She has charmed</a:t>
            </a:r>
            <a:r>
              <a:rPr lang="en-US" altLang="zh-CN" sz="2000" b="1">
                <a:solidFill>
                  <a:srgbClr val="C00000"/>
                </a:solidFill>
                <a:latin typeface="Times New Roman" panose="02020603050405020304" pitchFamily="18" charset="0"/>
                <a:cs typeface="Times New Roman" panose="02020603050405020304" pitchFamily="18" charset="0"/>
                <a:sym typeface="+mn-ea"/>
              </a:rPr>
              <a:t> Jacques Chirac</a:t>
            </a:r>
            <a:r>
              <a:rPr lang="en-US" altLang="zh-CN" sz="2000">
                <a:latin typeface="Times New Roman" panose="02020603050405020304" pitchFamily="18" charset="0"/>
                <a:cs typeface="Times New Roman" panose="02020603050405020304" pitchFamily="18" charset="0"/>
                <a:sym typeface="+mn-ea"/>
              </a:rPr>
              <a:t> and chided </a:t>
            </a:r>
            <a:r>
              <a:rPr lang="en-US" altLang="zh-CN" sz="2000" b="1">
                <a:solidFill>
                  <a:srgbClr val="C00000"/>
                </a:solidFill>
                <a:latin typeface="Times New Roman" panose="02020603050405020304" pitchFamily="18" charset="0"/>
                <a:cs typeface="Times New Roman" panose="02020603050405020304" pitchFamily="18" charset="0"/>
                <a:sym typeface="+mn-ea"/>
              </a:rPr>
              <a:t>Vladimir Putin</a:t>
            </a:r>
            <a:r>
              <a:rPr lang="en-US" altLang="zh-CN" sz="2000">
                <a:latin typeface="Times New Roman" panose="02020603050405020304" pitchFamily="18" charset="0"/>
                <a:cs typeface="Times New Roman" panose="02020603050405020304" pitchFamily="18" charset="0"/>
                <a:sym typeface="+mn-ea"/>
              </a:rPr>
              <a:t>. She has confronted leaders in the Middle East who believe women have no role in public life. And this woman constantly uses her personal story to illustrate that liberty has to be fought for and that building a democracy takes time.</a:t>
            </a:r>
          </a:p>
        </p:txBody>
      </p:sp>
      <p:sp>
        <p:nvSpPr>
          <p:cNvPr id="4" name="文本框 3"/>
          <p:cNvSpPr txBox="1"/>
          <p:nvPr/>
        </p:nvSpPr>
        <p:spPr>
          <a:xfrm>
            <a:off x="927100" y="6106795"/>
            <a:ext cx="5602605"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predecessor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前任，前辈</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Colin Powell 科林· 鲍威尔（美国第一个黑人国务卿）</a:t>
            </a:r>
          </a:p>
          <a:p>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5" name="直接连接符 4"/>
          <p:cNvCxnSpPr/>
          <p:nvPr/>
        </p:nvCxnSpPr>
        <p:spPr>
          <a:xfrm>
            <a:off x="1003935" y="610679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6396990" y="6106795"/>
            <a:ext cx="5490845" cy="64516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sym typeface="+mn-ea"/>
              </a:rPr>
              <a:t>Jacques Chirac 雅克· 希拉克（法国前总统）</a:t>
            </a:r>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sym typeface="+mn-ea"/>
              </a:rPr>
              <a:t>Vladimir Putin 弗拉基米尔· 普京（俄罗斯总统）</a:t>
            </a:r>
            <a:endParaRPr lang="zh-CN" altLang="en-US"/>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1003935" y="1477645"/>
            <a:ext cx="10060940" cy="1476375"/>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America, which proclaimed a commitment to liberty and equality more than 200 years ago, still discriminated against people like her, still excluded children like her from public schools, when she was growing up in Alabama in the 1950s.</a:t>
            </a:r>
          </a:p>
        </p:txBody>
      </p:sp>
      <p:sp>
        <p:nvSpPr>
          <p:cNvPr id="8" name="文本框 7"/>
          <p:cNvSpPr txBox="1"/>
          <p:nvPr/>
        </p:nvSpPr>
        <p:spPr>
          <a:xfrm>
            <a:off x="1003935" y="2954020"/>
            <a:ext cx="10061575" cy="3322955"/>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The social conservatives who form the base of the Republican Party, the people who proclaim their commitment to “Christian” values, and above all, to the traditional family that means mum, dad and the kids, have embraced Rice who is mum to no one, has never married, and is probably more of a social liberal than her conservative supporters would care to admit.</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rPr>
              <a:t>Some have even suggested that Rice, despite her protestations that she has no interest in running for elected office, should be the Republican Party’s candidate for the 2008 presidential election.</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886460" y="1435100"/>
            <a:ext cx="8102600" cy="2399665"/>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The chances of Rice running in 2008 are remote at best. Yet in an America that is said to have shifted sharply to the right in recent years, in which conservative “values” are all the rage, two women, Condoleezza Rice and </a:t>
            </a:r>
            <a:r>
              <a:rPr lang="en-US" altLang="zh-CN" sz="2000" b="1">
                <a:solidFill>
                  <a:srgbClr val="C00000"/>
                </a:solidFill>
                <a:latin typeface="Times New Roman" panose="02020603050405020304" pitchFamily="18" charset="0"/>
                <a:cs typeface="Times New Roman" panose="02020603050405020304" pitchFamily="18" charset="0"/>
                <a:sym typeface="+mn-ea"/>
              </a:rPr>
              <a:t>Hillary Clinton</a:t>
            </a:r>
            <a:r>
              <a:rPr lang="en-US" altLang="zh-CN" sz="2000">
                <a:latin typeface="Times New Roman" panose="02020603050405020304" pitchFamily="18" charset="0"/>
                <a:cs typeface="Times New Roman" panose="02020603050405020304" pitchFamily="18" charset="0"/>
                <a:sym typeface="+mn-ea"/>
              </a:rPr>
              <a:t>,are the most popular and among the most powerful figures in the Republican and Democratic parties, respectively.</a:t>
            </a:r>
          </a:p>
        </p:txBody>
      </p:sp>
      <p:sp>
        <p:nvSpPr>
          <p:cNvPr id="4" name="文本框 3"/>
          <p:cNvSpPr txBox="1"/>
          <p:nvPr/>
        </p:nvSpPr>
        <p:spPr>
          <a:xfrm>
            <a:off x="1003935" y="6329045"/>
            <a:ext cx="5602605" cy="64516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Hillary Clinton 希拉里· 克林顿（美国前国务卿）</a:t>
            </a:r>
          </a:p>
          <a:p>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5" name="直接连接符 4"/>
          <p:cNvCxnSpPr/>
          <p:nvPr/>
        </p:nvCxnSpPr>
        <p:spPr>
          <a:xfrm>
            <a:off x="1004570" y="632904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图片 6" descr="H`35%TDO(G_3]H$EZVAZ$03"/>
          <p:cNvPicPr>
            <a:picLocks noChangeAspect="1"/>
          </p:cNvPicPr>
          <p:nvPr/>
        </p:nvPicPr>
        <p:blipFill>
          <a:blip r:embed="rId2"/>
          <a:stretch>
            <a:fillRect/>
          </a:stretch>
        </p:blipFill>
        <p:spPr>
          <a:xfrm>
            <a:off x="8989060" y="1145540"/>
            <a:ext cx="2214880" cy="2460625"/>
          </a:xfrm>
          <a:prstGeom prst="rect">
            <a:avLst/>
          </a:prstGeom>
        </p:spPr>
      </p:pic>
      <p:sp>
        <p:nvSpPr>
          <p:cNvPr id="6" name="文本框 5"/>
          <p:cNvSpPr txBox="1"/>
          <p:nvPr/>
        </p:nvSpPr>
        <p:spPr>
          <a:xfrm>
            <a:off x="1004570" y="3717290"/>
            <a:ext cx="10199370" cy="2399665"/>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America may indeed have shifted to the right in recent years, certainly as far as values are concerned, but Americans have embraced women in politics in a way that more “liberal” democracies such as Australia have not. There are many reasons why Hillary Clinton may not win the Democratic Party’s nomination for the 2008 presidential race, but the fact that she is a woman isn’t a major one.</a:t>
            </a:r>
            <a:endParaRPr lang="en-US" altLang="zh-CN" sz="20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703" y="845724"/>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3886921" y="1013365"/>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58148" y="2729569"/>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7002996" y="1441623"/>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576876" y="473053"/>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372517" y="2863156"/>
            <a:ext cx="1130239" cy="11302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7866883" y="4503323"/>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7723471" y="4325230"/>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7153761" y="4912257"/>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487154" y="4570167"/>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8765768" y="607469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9011193" y="1314991"/>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50406" y="2352147"/>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2375587" y="3104117"/>
            <a:ext cx="446864" cy="4468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136206" y="2457951"/>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569022" y="2863153"/>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958568" y="3534632"/>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7347622" y="1076999"/>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9614029" y="3517142"/>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8754995" y="307562"/>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8509575" y="1687036"/>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763797" y="2096797"/>
            <a:ext cx="2664415" cy="26644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600" b="1" dirty="0">
                <a:latin typeface="微软雅黑" panose="020B0503020204020204" pitchFamily="34" charset="-122"/>
                <a:ea typeface="微软雅黑" panose="020B0503020204020204" pitchFamily="34" charset="-122"/>
              </a:rPr>
              <a:t>1</a:t>
            </a:r>
            <a:endParaRPr lang="zh-CN" altLang="en-US" sz="16600" b="1" dirty="0">
              <a:latin typeface="微软雅黑" panose="020B0503020204020204" pitchFamily="34" charset="-122"/>
              <a:ea typeface="微软雅黑" panose="020B0503020204020204" pitchFamily="34" charset="-122"/>
            </a:endParaRPr>
          </a:p>
        </p:txBody>
      </p:sp>
      <p:sp>
        <p:nvSpPr>
          <p:cNvPr id="24" name="矩形 23"/>
          <p:cNvSpPr/>
          <p:nvPr/>
        </p:nvSpPr>
        <p:spPr>
          <a:xfrm>
            <a:off x="3341229" y="4954389"/>
            <a:ext cx="5509551" cy="768350"/>
          </a:xfrm>
          <a:prstGeom prst="rect">
            <a:avLst/>
          </a:prstGeom>
        </p:spPr>
        <p:txBody>
          <a:bodyPr wrap="square">
            <a:spAutoFit/>
          </a:bodyPr>
          <a:lstStyle/>
          <a:p>
            <a:pPr algn="ctr"/>
            <a:r>
              <a:rPr lang="en-US" sz="4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Lead-in</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36000">
                                          <p:cBhvr additive="base">
                                            <p:cTn id="7" dur="500" fill="hold"/>
                                            <p:tgtEl>
                                              <p:spTgt spid="24"/>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92011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1407160" y="1922145"/>
            <a:ext cx="9458325" cy="2399665"/>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On the Fourth of July last week, in the Mall in Washington, with the Washington Memorial in the background and the majesty of Capitol Hill in the foreground, half a million Americans, hands on hearts, staring up at the American flag, sang the national anthem.</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Given the deep divisions in the country, what did this mean?</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40118" y="867410"/>
            <a:ext cx="2437765" cy="521970"/>
          </a:xfrm>
          <a:prstGeom prst="rect">
            <a:avLst/>
          </a:prstGeom>
          <a:noFill/>
          <a:ln>
            <a:noFill/>
          </a:ln>
        </p:spPr>
        <p:txBody>
          <a:bodyPr wrap="none" rtlCol="0" anchor="t">
            <a:spAutoFit/>
          </a:bodyPr>
          <a:lstStyle/>
          <a:p>
            <a:pPr algn="ctr"/>
            <a:r>
              <a:rPr lang="en-US" altLang="zh-CN" sz="2800" b="1">
                <a:solidFill>
                  <a:schemeClr val="accent1"/>
                </a:solidFill>
                <a:effectLst>
                  <a:outerShdw blurRad="38100" dist="25400" dir="5400000" algn="ctr" rotWithShape="0">
                    <a:srgbClr val="6E747A">
                      <a:alpha val="43000"/>
                    </a:srgbClr>
                  </a:outerShdw>
                </a:effectLst>
              </a:rPr>
              <a:t>Passage Two</a:t>
            </a:r>
          </a:p>
        </p:txBody>
      </p:sp>
      <p:sp>
        <p:nvSpPr>
          <p:cNvPr id="3" name="文本框 2"/>
          <p:cNvSpPr txBox="1"/>
          <p:nvPr/>
        </p:nvSpPr>
        <p:spPr>
          <a:xfrm>
            <a:off x="3714750" y="1227455"/>
            <a:ext cx="4761865" cy="398780"/>
          </a:xfrm>
          <a:prstGeom prst="rect">
            <a:avLst/>
          </a:prstGeom>
          <a:noFill/>
        </p:spPr>
        <p:txBody>
          <a:bodyPr wrap="square" rtlCol="0" anchor="t">
            <a:spAutoFit/>
          </a:bodyPr>
          <a:lstStyle/>
          <a:p>
            <a:pPr algn="ctr"/>
            <a:r>
              <a:rPr lang="zh-CN" altLang="en-US" sz="2000" b="1">
                <a:latin typeface="Times New Roman" panose="02020603050405020304" pitchFamily="18" charset="0"/>
                <a:cs typeface="Times New Roman" panose="02020603050405020304" pitchFamily="18" charset="0"/>
              </a:rPr>
              <a:t>Angela Merkel</a:t>
            </a:r>
          </a:p>
        </p:txBody>
      </p:sp>
      <p:sp>
        <p:nvSpPr>
          <p:cNvPr id="75" name="文本框 74"/>
          <p:cNvSpPr txBox="1"/>
          <p:nvPr/>
        </p:nvSpPr>
        <p:spPr>
          <a:xfrm>
            <a:off x="1003935" y="1508760"/>
            <a:ext cx="10243185" cy="4246245"/>
          </a:xfrm>
          <a:prstGeom prst="rect">
            <a:avLst/>
          </a:prstGeom>
          <a:noFill/>
        </p:spPr>
        <p:txBody>
          <a:bodyPr wrap="square" rtlCol="0" anchor="t">
            <a:spAutoFit/>
          </a:bodyPr>
          <a:lstStyle/>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Chancellor Angela Merkel has cultivated the image of a </a:t>
            </a:r>
            <a:r>
              <a:rPr lang="zh-CN" altLang="en-US" sz="2000" b="1">
                <a:solidFill>
                  <a:srgbClr val="C00000"/>
                </a:solidFill>
                <a:latin typeface="Times New Roman" panose="02020603050405020304" pitchFamily="18" charset="0"/>
                <a:cs typeface="Times New Roman" panose="02020603050405020304" pitchFamily="18" charset="0"/>
                <a:sym typeface="+mn-ea"/>
              </a:rPr>
              <a:t>prudent</a:t>
            </a:r>
            <a:r>
              <a:rPr lang="zh-CN" altLang="en-US" sz="2000">
                <a:solidFill>
                  <a:schemeClr val="tx1"/>
                </a:solidFill>
                <a:latin typeface="Times New Roman" panose="02020603050405020304" pitchFamily="18" charset="0"/>
                <a:cs typeface="Times New Roman" panose="02020603050405020304" pitchFamily="18" charset="0"/>
                <a:sym typeface="+mn-ea"/>
              </a:rPr>
              <a:t>, pragmatic and down-toearth leader, earning her the nickname “Mutti” — mother of the nation.</a:t>
            </a:r>
          </a:p>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The conservative leader, 62, is in her third term after scoring a convincing victory in the September 2013 election. Only two post-war German leaders have achieved a third term previously — </a:t>
            </a:r>
            <a:r>
              <a:rPr lang="zh-CN" altLang="en-US" sz="2000" b="1">
                <a:solidFill>
                  <a:srgbClr val="C00000"/>
                </a:solidFill>
                <a:latin typeface="Times New Roman" panose="02020603050405020304" pitchFamily="18" charset="0"/>
                <a:cs typeface="Times New Roman" panose="02020603050405020304" pitchFamily="18" charset="0"/>
                <a:sym typeface="+mn-ea"/>
              </a:rPr>
              <a:t>Konrad Adenauer</a:t>
            </a:r>
            <a:r>
              <a:rPr lang="zh-CN" altLang="en-US" sz="2000">
                <a:solidFill>
                  <a:schemeClr val="tx1"/>
                </a:solidFill>
                <a:latin typeface="Times New Roman" panose="02020603050405020304" pitchFamily="18" charset="0"/>
                <a:cs typeface="Times New Roman" panose="02020603050405020304" pitchFamily="18" charset="0"/>
                <a:sym typeface="+mn-ea"/>
              </a:rPr>
              <a:t> and </a:t>
            </a:r>
            <a:r>
              <a:rPr lang="zh-CN" altLang="en-US" sz="2000" b="1">
                <a:solidFill>
                  <a:srgbClr val="C00000"/>
                </a:solidFill>
                <a:latin typeface="Times New Roman" panose="02020603050405020304" pitchFamily="18" charset="0"/>
                <a:cs typeface="Times New Roman" panose="02020603050405020304" pitchFamily="18" charset="0"/>
                <a:sym typeface="+mn-ea"/>
              </a:rPr>
              <a:t>Helmut Kohl</a:t>
            </a:r>
            <a:r>
              <a:rPr lang="zh-CN" altLang="en-US" sz="2000">
                <a:solidFill>
                  <a:schemeClr val="tx1"/>
                </a:solidFill>
                <a:latin typeface="Times New Roman" panose="02020603050405020304" pitchFamily="18" charset="0"/>
                <a:cs typeface="Times New Roman" panose="02020603050405020304" pitchFamily="18" charset="0"/>
                <a:sym typeface="+mn-ea"/>
              </a:rPr>
              <a:t>.</a:t>
            </a:r>
          </a:p>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In November 2015, </a:t>
            </a:r>
            <a:r>
              <a:rPr lang="zh-CN" altLang="en-US" sz="2000" b="1" i="1">
                <a:solidFill>
                  <a:srgbClr val="C00000"/>
                </a:solidFill>
                <a:latin typeface="Times New Roman" panose="02020603050405020304" pitchFamily="18" charset="0"/>
                <a:cs typeface="Times New Roman" panose="02020603050405020304" pitchFamily="18" charset="0"/>
                <a:sym typeface="+mn-ea"/>
              </a:rPr>
              <a:t>Forbes</a:t>
            </a:r>
            <a:r>
              <a:rPr lang="zh-CN" altLang="en-US" sz="2000">
                <a:solidFill>
                  <a:schemeClr val="tx1"/>
                </a:solidFill>
                <a:latin typeface="Times New Roman" panose="02020603050405020304" pitchFamily="18" charset="0"/>
                <a:cs typeface="Times New Roman" panose="02020603050405020304" pitchFamily="18" charset="0"/>
                <a:sym typeface="+mn-ea"/>
              </a:rPr>
              <a:t> ranked Mrs. Merkel the second most powerful person in the world — the highest ranking ever achieved by a woman — and later that year she was named Time magazine’s “Person of the Year”, citing her role in Europe’s crises over migration and Greek debt.</a:t>
            </a:r>
          </a:p>
        </p:txBody>
      </p:sp>
      <p:sp>
        <p:nvSpPr>
          <p:cNvPr id="4" name="文本框 3"/>
          <p:cNvSpPr txBox="1"/>
          <p:nvPr/>
        </p:nvSpPr>
        <p:spPr>
          <a:xfrm>
            <a:off x="1003935" y="5866130"/>
            <a:ext cx="6983730"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prudent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谨慎的；精明的；节俭的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Konrad Adenauer 康拉德· 阿登纳（德国前总统）</a:t>
            </a:r>
          </a:p>
          <a:p>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5" name="直接连接符 4"/>
          <p:cNvCxnSpPr/>
          <p:nvPr/>
        </p:nvCxnSpPr>
        <p:spPr>
          <a:xfrm>
            <a:off x="1003935" y="586613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6080760" y="5866130"/>
            <a:ext cx="5397500" cy="64516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sym typeface="+mn-ea"/>
              </a:rPr>
              <a:t>Helmut Kohl 赫尔穆特· 科尔（德国前总统）</a:t>
            </a:r>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sym typeface="+mn-ea"/>
              </a:rPr>
              <a:t>Forbes 《福布斯》杂志</a:t>
            </a:r>
            <a:endParaRPr lang="zh-CN" altLang="en-US"/>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768033" y="913130"/>
            <a:ext cx="2437765" cy="521970"/>
          </a:xfrm>
          <a:prstGeom prst="rect">
            <a:avLst/>
          </a:prstGeom>
          <a:noFill/>
          <a:ln>
            <a:noFill/>
          </a:ln>
        </p:spPr>
        <p:txBody>
          <a:bodyPr wrap="none" rtlCol="0" anchor="t">
            <a:spAutoFit/>
          </a:bodyPr>
          <a:lstStyle/>
          <a:p>
            <a:pPr algn="ctr"/>
            <a:r>
              <a:rPr lang="en-US" altLang="zh-CN" sz="2800" b="1">
                <a:solidFill>
                  <a:schemeClr val="accent1"/>
                </a:solidFill>
                <a:effectLst>
                  <a:outerShdw blurRad="38100" dist="25400" dir="5400000" algn="ctr" rotWithShape="0">
                    <a:srgbClr val="6E747A">
                      <a:alpha val="43000"/>
                    </a:srgbClr>
                  </a:outerShdw>
                </a:effectLst>
              </a:rPr>
              <a:t>Passage Two</a:t>
            </a:r>
          </a:p>
        </p:txBody>
      </p:sp>
      <p:sp>
        <p:nvSpPr>
          <p:cNvPr id="75" name="文本框 74"/>
          <p:cNvSpPr txBox="1"/>
          <p:nvPr/>
        </p:nvSpPr>
        <p:spPr>
          <a:xfrm>
            <a:off x="1099185" y="1536700"/>
            <a:ext cx="10243185" cy="3784600"/>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She has played a leading role in Europe’s reaction to the migrant crisis, announcing that Germany would welcome refugees fleeing Syria’s civil war. The German government says it expects more than a million refugees to have come to Germany by the end of 2015.</a:t>
            </a:r>
          </a:p>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The decision won her</a:t>
            </a:r>
            <a:r>
              <a:rPr lang="zh-CN" altLang="en-US" sz="2000" b="1">
                <a:solidFill>
                  <a:srgbClr val="C00000"/>
                </a:solidFill>
                <a:latin typeface="Times New Roman" panose="02020603050405020304" pitchFamily="18" charset="0"/>
                <a:cs typeface="Times New Roman" panose="02020603050405020304" pitchFamily="18" charset="0"/>
                <a:sym typeface="+mn-ea"/>
              </a:rPr>
              <a:t> plaudits</a:t>
            </a:r>
            <a:r>
              <a:rPr lang="zh-CN" altLang="en-US" sz="2000">
                <a:solidFill>
                  <a:schemeClr val="tx1"/>
                </a:solidFill>
                <a:latin typeface="Times New Roman" panose="02020603050405020304" pitchFamily="18" charset="0"/>
                <a:cs typeface="Times New Roman" panose="02020603050405020304" pitchFamily="18" charset="0"/>
                <a:sym typeface="+mn-ea"/>
              </a:rPr>
              <a:t> in some quarters but sparked a backlash in others, with some senior ministers openly questioning the approach.</a:t>
            </a:r>
          </a:p>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She leads the Christian Democratic Union (CDU), who governs with their </a:t>
            </a:r>
            <a:r>
              <a:rPr lang="zh-CN" altLang="en-US" sz="2000" b="1">
                <a:solidFill>
                  <a:srgbClr val="C00000"/>
                </a:solidFill>
                <a:latin typeface="Times New Roman" panose="02020603050405020304" pitchFamily="18" charset="0"/>
                <a:cs typeface="Times New Roman" panose="02020603050405020304" pitchFamily="18" charset="0"/>
                <a:sym typeface="+mn-ea"/>
              </a:rPr>
              <a:t>Bavarian</a:t>
            </a:r>
            <a:r>
              <a:rPr lang="zh-CN" altLang="en-US" sz="2000">
                <a:solidFill>
                  <a:schemeClr val="tx1"/>
                </a:solidFill>
                <a:latin typeface="Times New Roman" panose="02020603050405020304" pitchFamily="18" charset="0"/>
                <a:cs typeface="Times New Roman" panose="02020603050405020304" pitchFamily="18" charset="0"/>
                <a:sym typeface="+mn-ea"/>
              </a:rPr>
              <a:t> sister party the CSU. She first took office in 2005 after a tight election which forced her into an uneasy“grand” </a:t>
            </a:r>
            <a:r>
              <a:rPr lang="zh-CN" altLang="en-US" sz="2000" b="1">
                <a:solidFill>
                  <a:srgbClr val="C00000"/>
                </a:solidFill>
                <a:latin typeface="Times New Roman" panose="02020603050405020304" pitchFamily="18" charset="0"/>
                <a:cs typeface="Times New Roman" panose="02020603050405020304" pitchFamily="18" charset="0"/>
                <a:sym typeface="+mn-ea"/>
              </a:rPr>
              <a:t>coalition</a:t>
            </a:r>
            <a:r>
              <a:rPr lang="zh-CN" altLang="en-US" sz="2000">
                <a:solidFill>
                  <a:schemeClr val="tx1"/>
                </a:solidFill>
                <a:latin typeface="Times New Roman" panose="02020603050405020304" pitchFamily="18" charset="0"/>
                <a:cs typeface="Times New Roman" panose="02020603050405020304" pitchFamily="18" charset="0"/>
                <a:sym typeface="+mn-ea"/>
              </a:rPr>
              <a:t> with the center-left Social Democratic Party (SPD).</a:t>
            </a:r>
          </a:p>
        </p:txBody>
      </p:sp>
      <p:sp>
        <p:nvSpPr>
          <p:cNvPr id="4" name="文本框 3"/>
          <p:cNvSpPr txBox="1"/>
          <p:nvPr/>
        </p:nvSpPr>
        <p:spPr>
          <a:xfrm>
            <a:off x="1099185" y="5786755"/>
            <a:ext cx="6983730"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plaudit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喝彩；赞美</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Bavarian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n./adj.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巴伐利亚人；巴伐利亚（人）的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coalition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联合；结合</a:t>
            </a:r>
          </a:p>
        </p:txBody>
      </p:sp>
      <p:cxnSp>
        <p:nvCxnSpPr>
          <p:cNvPr id="5" name="直接连接符 4"/>
          <p:cNvCxnSpPr/>
          <p:nvPr/>
        </p:nvCxnSpPr>
        <p:spPr>
          <a:xfrm>
            <a:off x="1099185" y="565467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40118" y="867410"/>
            <a:ext cx="2437765" cy="521970"/>
          </a:xfrm>
          <a:prstGeom prst="rect">
            <a:avLst/>
          </a:prstGeom>
          <a:noFill/>
          <a:ln>
            <a:noFill/>
          </a:ln>
        </p:spPr>
        <p:txBody>
          <a:bodyPr wrap="none" rtlCol="0" anchor="t">
            <a:spAutoFit/>
          </a:bodyPr>
          <a:lstStyle/>
          <a:p>
            <a:pPr algn="ctr"/>
            <a:r>
              <a:rPr lang="en-US" altLang="zh-CN" sz="2800" b="1">
                <a:solidFill>
                  <a:schemeClr val="accent1"/>
                </a:solidFill>
                <a:effectLst>
                  <a:outerShdw blurRad="38100" dist="25400" dir="5400000" algn="ctr" rotWithShape="0">
                    <a:srgbClr val="6E747A">
                      <a:alpha val="43000"/>
                    </a:srgbClr>
                  </a:outerShdw>
                </a:effectLst>
              </a:rPr>
              <a:t>Passage Two</a:t>
            </a:r>
          </a:p>
        </p:txBody>
      </p:sp>
      <p:sp>
        <p:nvSpPr>
          <p:cNvPr id="75" name="文本框 74"/>
          <p:cNvSpPr txBox="1"/>
          <p:nvPr/>
        </p:nvSpPr>
        <p:spPr>
          <a:xfrm>
            <a:off x="2496185" y="1508760"/>
            <a:ext cx="8750935" cy="2861310"/>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Between 2009 and 2013, she governed with the </a:t>
            </a:r>
            <a:r>
              <a:rPr lang="zh-CN" altLang="en-US" sz="2000" b="1">
                <a:solidFill>
                  <a:srgbClr val="C00000"/>
                </a:solidFill>
                <a:latin typeface="Times New Roman" panose="02020603050405020304" pitchFamily="18" charset="0"/>
                <a:cs typeface="Times New Roman" panose="02020603050405020304" pitchFamily="18" charset="0"/>
                <a:sym typeface="+mn-ea"/>
              </a:rPr>
              <a:t>Pro-business</a:t>
            </a:r>
            <a:r>
              <a:rPr lang="zh-CN" altLang="en-US" sz="2000">
                <a:latin typeface="Times New Roman" panose="02020603050405020304" pitchFamily="18" charset="0"/>
                <a:cs typeface="Times New Roman" panose="02020603050405020304" pitchFamily="18" charset="0"/>
                <a:sym typeface="+mn-ea"/>
              </a:rPr>
              <a:t> Free Democratic Party (FDP). However, in 2013, the FDP met with electoral disaster, failing to win a single seat, leading Merkel to return to a coalition with the SPD.</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Despite some resistance in the CDU, in recent years she has agreed to more left-leaning measures like a minimum wage in some sectors and abandoning nuclear power.</a:t>
            </a:r>
          </a:p>
        </p:txBody>
      </p:sp>
      <p:sp>
        <p:nvSpPr>
          <p:cNvPr id="4" name="文本框 3"/>
          <p:cNvSpPr txBox="1"/>
          <p:nvPr/>
        </p:nvSpPr>
        <p:spPr>
          <a:xfrm>
            <a:off x="777240" y="6294120"/>
            <a:ext cx="6983730" cy="36830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pro-business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利商，重商                fiscal austerity 财政紧缩</a:t>
            </a:r>
          </a:p>
        </p:txBody>
      </p:sp>
      <p:cxnSp>
        <p:nvCxnSpPr>
          <p:cNvPr id="5" name="直接连接符 4"/>
          <p:cNvCxnSpPr/>
          <p:nvPr/>
        </p:nvCxnSpPr>
        <p:spPr>
          <a:xfrm>
            <a:off x="777240" y="629412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图片 6" descr="Y5[QFQJQ}6XZ4~NUZKY%BUL"/>
          <p:cNvPicPr>
            <a:picLocks noChangeAspect="1"/>
          </p:cNvPicPr>
          <p:nvPr/>
        </p:nvPicPr>
        <p:blipFill>
          <a:blip r:embed="rId2"/>
          <a:stretch>
            <a:fillRect/>
          </a:stretch>
        </p:blipFill>
        <p:spPr>
          <a:xfrm>
            <a:off x="681355" y="1739900"/>
            <a:ext cx="1636395" cy="2376805"/>
          </a:xfrm>
          <a:prstGeom prst="rect">
            <a:avLst/>
          </a:prstGeom>
        </p:spPr>
      </p:pic>
      <p:sp>
        <p:nvSpPr>
          <p:cNvPr id="8" name="文本框 7"/>
          <p:cNvSpPr txBox="1"/>
          <p:nvPr/>
        </p:nvSpPr>
        <p:spPr>
          <a:xfrm>
            <a:off x="681355" y="4243705"/>
            <a:ext cx="10565765" cy="1938020"/>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But the Eurozone crisis has tested her talent for consensus-building to the limits — and she never fails to remind Europeans that the crisis is far from over.</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She has become the symbol of </a:t>
            </a:r>
            <a:r>
              <a:rPr lang="zh-CN" altLang="en-US" sz="2000" b="1">
                <a:solidFill>
                  <a:srgbClr val="C00000"/>
                </a:solidFill>
                <a:latin typeface="Times New Roman" panose="02020603050405020304" pitchFamily="18" charset="0"/>
                <a:cs typeface="Times New Roman" panose="02020603050405020304" pitchFamily="18" charset="0"/>
                <a:sym typeface="+mn-ea"/>
              </a:rPr>
              <a:t>fiscal austerity</a:t>
            </a:r>
            <a:r>
              <a:rPr lang="zh-CN" altLang="en-US" sz="2000">
                <a:latin typeface="Times New Roman" panose="02020603050405020304" pitchFamily="18" charset="0"/>
                <a:cs typeface="Times New Roman" panose="02020603050405020304" pitchFamily="18" charset="0"/>
                <a:sym typeface="+mn-ea"/>
              </a:rPr>
              <a:t>, prescribing sweeping budget cuts and tight supervision by the EU as the cure for southern Europe’s chronic debts.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003618" y="1127125"/>
            <a:ext cx="2437765" cy="521970"/>
          </a:xfrm>
          <a:prstGeom prst="rect">
            <a:avLst/>
          </a:prstGeom>
          <a:noFill/>
          <a:ln>
            <a:noFill/>
          </a:ln>
        </p:spPr>
        <p:txBody>
          <a:bodyPr wrap="none" rtlCol="0" anchor="t">
            <a:spAutoFit/>
          </a:bodyPr>
          <a:lstStyle/>
          <a:p>
            <a:pPr algn="ctr"/>
            <a:r>
              <a:rPr lang="en-US" altLang="zh-CN" sz="2800" b="1">
                <a:solidFill>
                  <a:schemeClr val="accent1"/>
                </a:solidFill>
                <a:effectLst>
                  <a:outerShdw blurRad="38100" dist="25400" dir="5400000" algn="ctr" rotWithShape="0">
                    <a:srgbClr val="6E747A">
                      <a:alpha val="43000"/>
                    </a:srgbClr>
                  </a:outerShdw>
                </a:effectLst>
              </a:rPr>
              <a:t>Passage Two</a:t>
            </a:r>
          </a:p>
        </p:txBody>
      </p:sp>
      <p:sp>
        <p:nvSpPr>
          <p:cNvPr id="8" name="文本框 7"/>
          <p:cNvSpPr txBox="1"/>
          <p:nvPr/>
        </p:nvSpPr>
        <p:spPr>
          <a:xfrm>
            <a:off x="1096645" y="2136775"/>
            <a:ext cx="9708515" cy="1476375"/>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Her message is that the heavily indebted countries — Greece, the Republic of Ireland, Italy, Spain and Portugal — will only become globally competitive by putting their national budgets in order and slashing the money spent on public services.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792163" y="867410"/>
            <a:ext cx="2733675"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22225">
                  <a:solidFill>
                    <a:schemeClr val="accent2"/>
                  </a:solidFill>
                  <a:prstDash val="solid"/>
                </a:ln>
                <a:solidFill>
                  <a:schemeClr val="accent2">
                    <a:lumMod val="40000"/>
                    <a:lumOff val="60000"/>
                  </a:schemeClr>
                </a:solidFill>
                <a:effectLst/>
              </a:rPr>
              <a:t>Passage Three</a:t>
            </a:r>
          </a:p>
        </p:txBody>
      </p:sp>
      <p:sp>
        <p:nvSpPr>
          <p:cNvPr id="3" name="文本框 2"/>
          <p:cNvSpPr txBox="1"/>
          <p:nvPr/>
        </p:nvSpPr>
        <p:spPr>
          <a:xfrm>
            <a:off x="3714750" y="1227455"/>
            <a:ext cx="4761865" cy="398780"/>
          </a:xfrm>
          <a:prstGeom prst="rect">
            <a:avLst/>
          </a:prstGeom>
          <a:noFill/>
        </p:spPr>
        <p:txBody>
          <a:bodyPr wrap="square" rtlCol="0" anchor="t">
            <a:spAutoFit/>
          </a:bodyPr>
          <a:lstStyle/>
          <a:p>
            <a:pPr algn="ctr"/>
            <a:r>
              <a:rPr lang="zh-CN" altLang="en-US" sz="2000" b="1">
                <a:latin typeface="Times New Roman" panose="02020603050405020304" pitchFamily="18" charset="0"/>
                <a:cs typeface="Times New Roman" panose="02020603050405020304" pitchFamily="18" charset="0"/>
              </a:rPr>
              <a:t>The Duchess of Cambridge</a:t>
            </a:r>
          </a:p>
        </p:txBody>
      </p:sp>
      <p:sp>
        <p:nvSpPr>
          <p:cNvPr id="75" name="文本框 74"/>
          <p:cNvSpPr txBox="1"/>
          <p:nvPr/>
        </p:nvSpPr>
        <p:spPr>
          <a:xfrm>
            <a:off x="974725" y="1572895"/>
            <a:ext cx="10243185" cy="4246245"/>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The </a:t>
            </a:r>
            <a:r>
              <a:rPr lang="zh-CN" altLang="en-US" sz="2000" b="1">
                <a:solidFill>
                  <a:srgbClr val="C00000"/>
                </a:solidFill>
                <a:latin typeface="Times New Roman" panose="02020603050405020304" pitchFamily="18" charset="0"/>
                <a:cs typeface="Times New Roman" panose="02020603050405020304" pitchFamily="18" charset="0"/>
                <a:sym typeface="+mn-ea"/>
              </a:rPr>
              <a:t>Duchess </a:t>
            </a:r>
            <a:r>
              <a:rPr lang="zh-CN" altLang="en-US" sz="2000">
                <a:latin typeface="Times New Roman" panose="02020603050405020304" pitchFamily="18" charset="0"/>
                <a:cs typeface="Times New Roman" panose="02020603050405020304" pitchFamily="18" charset="0"/>
                <a:sym typeface="+mn-ea"/>
              </a:rPr>
              <a:t>of Cambridge, as a senior member of the Royal Family, works in support of the Queen in carrying out Royal duties both at home and abroad.</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The Duchess regularly undertakes Royal engagements in towns and cities across the United Kingdom, with her husband, on her own and with members of the Royal Family such as the Queen and the </a:t>
            </a:r>
            <a:r>
              <a:rPr lang="zh-CN" altLang="en-US" sz="2000" b="1">
                <a:solidFill>
                  <a:srgbClr val="C00000"/>
                </a:solidFill>
                <a:latin typeface="Times New Roman" panose="02020603050405020304" pitchFamily="18" charset="0"/>
                <a:cs typeface="Times New Roman" panose="02020603050405020304" pitchFamily="18" charset="0"/>
                <a:sym typeface="+mn-ea"/>
              </a:rPr>
              <a:t>Duke</a:t>
            </a:r>
            <a:r>
              <a:rPr lang="zh-CN" altLang="en-US" sz="2000">
                <a:latin typeface="Times New Roman" panose="02020603050405020304" pitchFamily="18" charset="0"/>
                <a:cs typeface="Times New Roman" panose="02020603050405020304" pitchFamily="18" charset="0"/>
                <a:sym typeface="+mn-ea"/>
              </a:rPr>
              <a:t> of Edinburgh and the Prince of Wales and the Duchess of Cornwall.</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The Duchess of Cambridge takes a key role in events of national significance. In 2014, Her Royal Highness joined her husband as members of the Royal Family to lead moments of national commemoration for the two World Wars in Europe. Together they attended the 70th anniversary of the </a:t>
            </a:r>
            <a:r>
              <a:rPr lang="zh-CN" altLang="en-US" sz="2000" b="1">
                <a:solidFill>
                  <a:srgbClr val="C00000"/>
                </a:solidFill>
                <a:latin typeface="Times New Roman" panose="02020603050405020304" pitchFamily="18" charset="0"/>
                <a:cs typeface="Times New Roman" panose="02020603050405020304" pitchFamily="18" charset="0"/>
                <a:sym typeface="+mn-ea"/>
              </a:rPr>
              <a:t>D-Day</a:t>
            </a:r>
            <a:r>
              <a:rPr lang="zh-CN" altLang="en-US" sz="2000">
                <a:latin typeface="Times New Roman" panose="02020603050405020304" pitchFamily="18" charset="0"/>
                <a:cs typeface="Times New Roman" panose="02020603050405020304" pitchFamily="18" charset="0"/>
                <a:sym typeface="+mn-ea"/>
              </a:rPr>
              <a:t> landings in </a:t>
            </a:r>
            <a:r>
              <a:rPr lang="zh-CN" altLang="en-US" sz="2000" b="1">
                <a:solidFill>
                  <a:srgbClr val="C00000"/>
                </a:solidFill>
                <a:latin typeface="Times New Roman" panose="02020603050405020304" pitchFamily="18" charset="0"/>
                <a:cs typeface="Times New Roman" panose="02020603050405020304" pitchFamily="18" charset="0"/>
                <a:sym typeface="+mn-ea"/>
              </a:rPr>
              <a:t>Arromanches</a:t>
            </a:r>
            <a:r>
              <a:rPr lang="zh-CN" altLang="en-US" sz="2000">
                <a:latin typeface="Times New Roman" panose="02020603050405020304" pitchFamily="18" charset="0"/>
                <a:cs typeface="Times New Roman" panose="02020603050405020304" pitchFamily="18" charset="0"/>
                <a:sym typeface="+mn-ea"/>
              </a:rPr>
              <a:t> in June where they met veterans and their families. Then, in </a:t>
            </a:r>
          </a:p>
        </p:txBody>
      </p:sp>
      <p:sp>
        <p:nvSpPr>
          <p:cNvPr id="4" name="文本框 3"/>
          <p:cNvSpPr txBox="1"/>
          <p:nvPr/>
        </p:nvSpPr>
        <p:spPr>
          <a:xfrm>
            <a:off x="974725" y="5866130"/>
            <a:ext cx="11095355"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duchess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公爵夫人        Arromanches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阿罗芒什（法国地名）</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duk</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e 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公爵</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D-Day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（第二次世界大战中）盟国在西欧登陆日；诺曼底登陆日</a:t>
            </a:r>
          </a:p>
        </p:txBody>
      </p:sp>
      <p:cxnSp>
        <p:nvCxnSpPr>
          <p:cNvPr id="5" name="直接连接符 4"/>
          <p:cNvCxnSpPr/>
          <p:nvPr/>
        </p:nvCxnSpPr>
        <p:spPr>
          <a:xfrm>
            <a:off x="1003935" y="586613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792163" y="867410"/>
            <a:ext cx="2733675"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22225">
                  <a:solidFill>
                    <a:schemeClr val="accent2"/>
                  </a:solidFill>
                  <a:prstDash val="solid"/>
                </a:ln>
                <a:solidFill>
                  <a:schemeClr val="accent2">
                    <a:lumMod val="40000"/>
                    <a:lumOff val="60000"/>
                  </a:schemeClr>
                </a:solidFill>
                <a:effectLst/>
              </a:rPr>
              <a:t>Passage Three</a:t>
            </a:r>
          </a:p>
        </p:txBody>
      </p:sp>
      <p:sp>
        <p:nvSpPr>
          <p:cNvPr id="75" name="文本框 74"/>
          <p:cNvSpPr txBox="1"/>
          <p:nvPr/>
        </p:nvSpPr>
        <p:spPr>
          <a:xfrm>
            <a:off x="927100" y="1536700"/>
            <a:ext cx="10401300" cy="3784600"/>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August, their Royal Highnesses led services commemorating the </a:t>
            </a:r>
            <a:r>
              <a:rPr lang="zh-CN" altLang="en-US" sz="2000" b="1">
                <a:solidFill>
                  <a:srgbClr val="C00000"/>
                </a:solidFill>
                <a:latin typeface="Times New Roman" panose="02020603050405020304" pitchFamily="18" charset="0"/>
                <a:cs typeface="Times New Roman" panose="02020603050405020304" pitchFamily="18" charset="0"/>
                <a:sym typeface="+mn-ea"/>
              </a:rPr>
              <a:t>centenary </a:t>
            </a:r>
            <a:r>
              <a:rPr lang="zh-CN" altLang="en-US" sz="2000">
                <a:latin typeface="Times New Roman" panose="02020603050405020304" pitchFamily="18" charset="0"/>
                <a:cs typeface="Times New Roman" panose="02020603050405020304" pitchFamily="18" charset="0"/>
                <a:sym typeface="+mn-ea"/>
              </a:rPr>
              <a:t>of the First World War in </a:t>
            </a:r>
            <a:r>
              <a:rPr lang="zh-CN" altLang="en-US" sz="2000" b="1">
                <a:solidFill>
                  <a:srgbClr val="C00000"/>
                </a:solidFill>
                <a:latin typeface="Times New Roman" panose="02020603050405020304" pitchFamily="18" charset="0"/>
                <a:cs typeface="Times New Roman" panose="02020603050405020304" pitchFamily="18" charset="0"/>
                <a:sym typeface="+mn-ea"/>
              </a:rPr>
              <a:t>Liege</a:t>
            </a:r>
            <a:r>
              <a:rPr lang="zh-CN" altLang="en-US" sz="2000">
                <a:latin typeface="Times New Roman" panose="02020603050405020304" pitchFamily="18" charset="0"/>
                <a:cs typeface="Times New Roman" panose="02020603050405020304" pitchFamily="18" charset="0"/>
                <a:sym typeface="+mn-ea"/>
              </a:rPr>
              <a:t> and later joined Prince Harry at a service in </a:t>
            </a:r>
            <a:r>
              <a:rPr lang="zh-CN" altLang="en-US" sz="2000" b="1">
                <a:solidFill>
                  <a:srgbClr val="C00000"/>
                </a:solidFill>
                <a:latin typeface="Times New Roman" panose="02020603050405020304" pitchFamily="18" charset="0"/>
                <a:cs typeface="Times New Roman" panose="02020603050405020304" pitchFamily="18" charset="0"/>
                <a:sym typeface="+mn-ea"/>
              </a:rPr>
              <a:t>Saint Symphorien</a:t>
            </a:r>
            <a:r>
              <a:rPr lang="zh-CN" altLang="en-US" sz="2000">
                <a:latin typeface="Times New Roman" panose="02020603050405020304" pitchFamily="18" charset="0"/>
                <a:cs typeface="Times New Roman" panose="02020603050405020304" pitchFamily="18" charset="0"/>
                <a:sym typeface="+mn-ea"/>
              </a:rPr>
              <a:t> </a:t>
            </a:r>
            <a:r>
              <a:rPr lang="zh-CN" altLang="en-US" sz="2000" b="1">
                <a:solidFill>
                  <a:srgbClr val="C00000"/>
                </a:solidFill>
                <a:latin typeface="Times New Roman" panose="02020603050405020304" pitchFamily="18" charset="0"/>
                <a:cs typeface="Times New Roman" panose="02020603050405020304" pitchFamily="18" charset="0"/>
                <a:sym typeface="+mn-ea"/>
              </a:rPr>
              <a:t>Cemetery</a:t>
            </a:r>
            <a:r>
              <a:rPr lang="zh-CN" altLang="en-US" sz="2000">
                <a:latin typeface="Times New Roman" panose="02020603050405020304" pitchFamily="18" charset="0"/>
                <a:cs typeface="Times New Roman" panose="02020603050405020304" pitchFamily="18" charset="0"/>
                <a:sym typeface="+mn-ea"/>
              </a:rPr>
              <a:t> near</a:t>
            </a:r>
            <a:r>
              <a:rPr lang="zh-CN" altLang="en-US" sz="2000" b="1">
                <a:solidFill>
                  <a:srgbClr val="C00000"/>
                </a:solidFill>
                <a:latin typeface="Times New Roman" panose="02020603050405020304" pitchFamily="18" charset="0"/>
                <a:cs typeface="Times New Roman" panose="02020603050405020304" pitchFamily="18" charset="0"/>
                <a:sym typeface="+mn-ea"/>
              </a:rPr>
              <a:t> Mons</a:t>
            </a:r>
            <a:r>
              <a:rPr lang="zh-CN" altLang="en-US" sz="2000">
                <a:latin typeface="Times New Roman" panose="02020603050405020304" pitchFamily="18" charset="0"/>
                <a:cs typeface="Times New Roman" panose="02020603050405020304" pitchFamily="18" charset="0"/>
                <a:sym typeface="+mn-ea"/>
              </a:rPr>
              <a:t>, Belgium.</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The Duchess of Cambridge, a keen sportswoman, also represents the Royal Family at major national sporting events to </a:t>
            </a:r>
            <a:r>
              <a:rPr lang="zh-CN" altLang="en-US" sz="2000" b="1">
                <a:solidFill>
                  <a:srgbClr val="C00000"/>
                </a:solidFill>
                <a:latin typeface="Times New Roman" panose="02020603050405020304" pitchFamily="18" charset="0"/>
                <a:cs typeface="Times New Roman" panose="02020603050405020304" pitchFamily="18" charset="0"/>
                <a:sym typeface="+mn-ea"/>
              </a:rPr>
              <a:t>galvanize</a:t>
            </a:r>
            <a:r>
              <a:rPr lang="zh-CN" altLang="en-US" sz="2000">
                <a:latin typeface="Times New Roman" panose="02020603050405020304" pitchFamily="18" charset="0"/>
                <a:cs typeface="Times New Roman" panose="02020603050405020304" pitchFamily="18" charset="0"/>
                <a:sym typeface="+mn-ea"/>
              </a:rPr>
              <a:t> support. The Duchess is a keen tennis fan and has regularly attended the </a:t>
            </a:r>
            <a:r>
              <a:rPr lang="zh-CN" altLang="en-US" sz="2000" b="1">
                <a:solidFill>
                  <a:srgbClr val="C00000"/>
                </a:solidFill>
                <a:latin typeface="Times New Roman" panose="02020603050405020304" pitchFamily="18" charset="0"/>
                <a:cs typeface="Times New Roman" panose="02020603050405020304" pitchFamily="18" charset="0"/>
                <a:sym typeface="+mn-ea"/>
              </a:rPr>
              <a:t>Wimbledon Championships</a:t>
            </a:r>
            <a:r>
              <a:rPr lang="zh-CN" altLang="en-US" sz="2000">
                <a:latin typeface="Times New Roman" panose="02020603050405020304" pitchFamily="18" charset="0"/>
                <a:cs typeface="Times New Roman" panose="02020603050405020304" pitchFamily="18" charset="0"/>
                <a:sym typeface="+mn-ea"/>
              </a:rPr>
              <a:t>, including the women’s final in 2014. Along with Prince Harry, the Duke and Duchess of Cambridge were Official Ambassadors for Team Great Britain and Paralympic GB in the lead up to, and during, the 2012 Olympic and Paralympic Gam</a:t>
            </a:r>
            <a:r>
              <a:rPr lang="en-US" altLang="zh-CN" sz="2000">
                <a:latin typeface="Times New Roman" panose="02020603050405020304" pitchFamily="18" charset="0"/>
                <a:cs typeface="Times New Roman" panose="02020603050405020304" pitchFamily="18" charset="0"/>
                <a:sym typeface="+mn-ea"/>
              </a:rPr>
              <a:t>es.</a:t>
            </a:r>
          </a:p>
        </p:txBody>
      </p:sp>
      <p:sp>
        <p:nvSpPr>
          <p:cNvPr id="4" name="文本框 3"/>
          <p:cNvSpPr txBox="1"/>
          <p:nvPr/>
        </p:nvSpPr>
        <p:spPr>
          <a:xfrm>
            <a:off x="927100" y="5596255"/>
            <a:ext cx="5064125" cy="119888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centenary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一百年；百年纪念                              </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Liege</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列日（比利时东部城市）</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Saint Symphorien Cemetery 圣西姆福里安公墓</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Mons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蒙斯（比利时西南部城市）</a:t>
            </a:r>
          </a:p>
        </p:txBody>
      </p:sp>
      <p:cxnSp>
        <p:nvCxnSpPr>
          <p:cNvPr id="5" name="直接连接符 4"/>
          <p:cNvCxnSpPr/>
          <p:nvPr/>
        </p:nvCxnSpPr>
        <p:spPr>
          <a:xfrm>
            <a:off x="1003935" y="559625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6131560" y="5596255"/>
            <a:ext cx="5634990" cy="645160"/>
          </a:xfrm>
          <a:prstGeom prst="rect">
            <a:avLst/>
          </a:prstGeom>
          <a:noFill/>
        </p:spPr>
        <p:txBody>
          <a:bodyPr wrap="square" rtlCol="0" anchor="t">
            <a:spAutoFit/>
          </a:bodyPr>
          <a:lstStyle/>
          <a:p>
            <a:pPr algn="l"/>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galvanize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v.</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刺激，激发；镀锌；通电</a:t>
            </a:r>
          </a:p>
          <a:p>
            <a:pPr algn="l"/>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Wimbledon Championships 温布尔登网球锦标赛</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792163" y="867410"/>
            <a:ext cx="2733675"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22225">
                  <a:solidFill>
                    <a:schemeClr val="accent2"/>
                  </a:solidFill>
                  <a:prstDash val="solid"/>
                </a:ln>
                <a:solidFill>
                  <a:schemeClr val="accent2">
                    <a:lumMod val="40000"/>
                    <a:lumOff val="60000"/>
                  </a:schemeClr>
                </a:solidFill>
                <a:effectLst/>
              </a:rPr>
              <a:t>Passage Three</a:t>
            </a:r>
          </a:p>
        </p:txBody>
      </p:sp>
      <p:sp>
        <p:nvSpPr>
          <p:cNvPr id="75" name="文本框 74"/>
          <p:cNvSpPr txBox="1"/>
          <p:nvPr/>
        </p:nvSpPr>
        <p:spPr>
          <a:xfrm>
            <a:off x="927100" y="1461770"/>
            <a:ext cx="10401300" cy="1938020"/>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Again at the Commonwealth Games in </a:t>
            </a:r>
            <a:r>
              <a:rPr lang="zh-CN" altLang="en-US" sz="2000" b="1">
                <a:solidFill>
                  <a:srgbClr val="C00000"/>
                </a:solidFill>
                <a:latin typeface="Times New Roman" panose="02020603050405020304" pitchFamily="18" charset="0"/>
                <a:cs typeface="Times New Roman" panose="02020603050405020304" pitchFamily="18" charset="0"/>
                <a:sym typeface="+mn-ea"/>
              </a:rPr>
              <a:t>Glasgow</a:t>
            </a:r>
            <a:r>
              <a:rPr lang="zh-CN" altLang="en-US" sz="2000">
                <a:latin typeface="Times New Roman" panose="02020603050405020304" pitchFamily="18" charset="0"/>
                <a:cs typeface="Times New Roman" panose="02020603050405020304" pitchFamily="18" charset="0"/>
                <a:sym typeface="+mn-ea"/>
              </a:rPr>
              <a:t> in 2014, their Royal Highnesses spent two days watching sports at the venues and meeting the athletes. They joined forces again in 2014 to witness the spectacular Tour de France Grand Depart in Yorkshire, where they signaled the start of the race. The Duchess presented the Yellow Jersey to the day’s leader.</a:t>
            </a:r>
          </a:p>
        </p:txBody>
      </p:sp>
      <p:sp>
        <p:nvSpPr>
          <p:cNvPr id="4" name="文本框 3"/>
          <p:cNvSpPr txBox="1"/>
          <p:nvPr/>
        </p:nvSpPr>
        <p:spPr>
          <a:xfrm>
            <a:off x="1003935" y="5799455"/>
            <a:ext cx="8317865"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Glasgow</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n.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格拉斯哥（英国苏格兰西南部港市）</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Tuvalu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图瓦卢（西太平洋岛国）</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Jubilee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五十年节（犹太史上每五十年举行一次庆祝希伯来奴隶解放的节日）</a:t>
            </a:r>
          </a:p>
        </p:txBody>
      </p:sp>
      <p:cxnSp>
        <p:nvCxnSpPr>
          <p:cNvPr id="5" name="直接连接符 4"/>
          <p:cNvCxnSpPr/>
          <p:nvPr/>
        </p:nvCxnSpPr>
        <p:spPr>
          <a:xfrm>
            <a:off x="1096645" y="579945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1007110" y="3272790"/>
            <a:ext cx="10178415" cy="2399665"/>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With her husband, the Duchess of Cambridge has also carried out a number of overseas visits on behalf of the Queen, the first to Canada in July 2011. For their second tour, in 2012 the Duke and Duchess of Cambridge visited Malaysia, Singapore, Solomon Islands and</a:t>
            </a:r>
            <a:r>
              <a:rPr lang="zh-CN" altLang="en-US" sz="2000" b="1">
                <a:solidFill>
                  <a:srgbClr val="C00000"/>
                </a:solidFill>
                <a:latin typeface="Times New Roman" panose="02020603050405020304" pitchFamily="18" charset="0"/>
                <a:cs typeface="Times New Roman" panose="02020603050405020304" pitchFamily="18" charset="0"/>
                <a:sym typeface="+mn-ea"/>
              </a:rPr>
              <a:t> Tuvalu1 </a:t>
            </a:r>
            <a:r>
              <a:rPr lang="zh-CN" altLang="en-US" sz="2000">
                <a:solidFill>
                  <a:schemeClr val="tx1"/>
                </a:solidFill>
                <a:latin typeface="Times New Roman" panose="02020603050405020304" pitchFamily="18" charset="0"/>
                <a:cs typeface="Times New Roman" panose="02020603050405020304" pitchFamily="18" charset="0"/>
                <a:sym typeface="+mn-ea"/>
              </a:rPr>
              <a:t>as</a:t>
            </a:r>
            <a:r>
              <a:rPr lang="zh-CN" altLang="en-US" sz="2000">
                <a:latin typeface="Times New Roman" panose="02020603050405020304" pitchFamily="18" charset="0"/>
                <a:cs typeface="Times New Roman" panose="02020603050405020304" pitchFamily="18" charset="0"/>
                <a:sym typeface="+mn-ea"/>
              </a:rPr>
              <a:t> part of Her Majesty the Queen’s Diamond </a:t>
            </a:r>
            <a:r>
              <a:rPr lang="zh-CN" altLang="en-US" sz="2000" b="1">
                <a:solidFill>
                  <a:srgbClr val="C00000"/>
                </a:solidFill>
                <a:latin typeface="Times New Roman" panose="02020603050405020304" pitchFamily="18" charset="0"/>
                <a:cs typeface="Times New Roman" panose="02020603050405020304" pitchFamily="18" charset="0"/>
                <a:sym typeface="+mn-ea"/>
              </a:rPr>
              <a:t>Jubilee</a:t>
            </a:r>
            <a:r>
              <a:rPr lang="zh-CN" altLang="en-US" sz="2000">
                <a:latin typeface="Times New Roman" panose="02020603050405020304" pitchFamily="18" charset="0"/>
                <a:cs typeface="Times New Roman" panose="02020603050405020304" pitchFamily="18" charset="0"/>
                <a:sym typeface="+mn-ea"/>
              </a:rPr>
              <a:t> year celebrations. The Duke and Duchess of Cambridge, with Prince George, then visited New Zealand and Australia in the spring of 2014.</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27100" y="920115"/>
            <a:ext cx="251714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Passage Four</a:t>
            </a:r>
          </a:p>
        </p:txBody>
      </p:sp>
      <p:sp>
        <p:nvSpPr>
          <p:cNvPr id="3" name="文本框 2"/>
          <p:cNvSpPr txBox="1"/>
          <p:nvPr/>
        </p:nvSpPr>
        <p:spPr>
          <a:xfrm>
            <a:off x="3714750" y="1227455"/>
            <a:ext cx="4761865" cy="398780"/>
          </a:xfrm>
          <a:prstGeom prst="rect">
            <a:avLst/>
          </a:prstGeom>
          <a:noFill/>
        </p:spPr>
        <p:txBody>
          <a:bodyPr wrap="square" rtlCol="0" anchor="t">
            <a:spAutoFit/>
          </a:bodyPr>
          <a:lstStyle/>
          <a:p>
            <a:pPr algn="ctr"/>
            <a:r>
              <a:rPr lang="zh-CN" altLang="en-US" sz="2000" b="1">
                <a:latin typeface="Times New Roman" panose="02020603050405020304" pitchFamily="18" charset="0"/>
                <a:cs typeface="Times New Roman" panose="02020603050405020304" pitchFamily="18" charset="0"/>
              </a:rPr>
              <a:t>Princess Actress—Grace Kelly</a:t>
            </a:r>
          </a:p>
        </p:txBody>
      </p:sp>
      <p:sp>
        <p:nvSpPr>
          <p:cNvPr id="75" name="文本框 74"/>
          <p:cNvSpPr txBox="1"/>
          <p:nvPr/>
        </p:nvSpPr>
        <p:spPr>
          <a:xfrm>
            <a:off x="1407160" y="1619885"/>
            <a:ext cx="9643110" cy="4246245"/>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Grace Patricia Kelly, later Grace, Princess of Monaco, was an American actress who became Princess of </a:t>
            </a:r>
            <a:r>
              <a:rPr lang="zh-CN" altLang="en-US" sz="2000" b="1">
                <a:solidFill>
                  <a:srgbClr val="C00000"/>
                </a:solidFill>
                <a:latin typeface="Times New Roman" panose="02020603050405020304" pitchFamily="18" charset="0"/>
                <a:cs typeface="Times New Roman" panose="02020603050405020304" pitchFamily="18" charset="0"/>
                <a:sym typeface="+mn-ea"/>
              </a:rPr>
              <a:t>Monaco </a:t>
            </a:r>
            <a:r>
              <a:rPr lang="zh-CN" altLang="en-US" sz="2000">
                <a:latin typeface="Times New Roman" panose="02020603050405020304" pitchFamily="18" charset="0"/>
                <a:cs typeface="Times New Roman" panose="02020603050405020304" pitchFamily="18" charset="0"/>
                <a:sym typeface="+mn-ea"/>
              </a:rPr>
              <a:t>after marrying </a:t>
            </a:r>
            <a:r>
              <a:rPr lang="zh-CN" altLang="en-US" sz="2000" b="1">
                <a:solidFill>
                  <a:srgbClr val="C00000"/>
                </a:solidFill>
                <a:latin typeface="Times New Roman" panose="02020603050405020304" pitchFamily="18" charset="0"/>
                <a:cs typeface="Times New Roman" panose="02020603050405020304" pitchFamily="18" charset="0"/>
                <a:sym typeface="+mn-ea"/>
              </a:rPr>
              <a:t>Prince Rainier III</a:t>
            </a:r>
            <a:r>
              <a:rPr lang="zh-CN" altLang="en-US" sz="2000">
                <a:latin typeface="Times New Roman" panose="02020603050405020304" pitchFamily="18" charset="0"/>
                <a:cs typeface="Times New Roman" panose="02020603050405020304" pitchFamily="18" charset="0"/>
                <a:sym typeface="+mn-ea"/>
              </a:rPr>
              <a:t>, in April 1956. She is the woman who has lived her amazing lives both in pictures and reality.</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Grace Kelly was born with everything — great wealth, great beauty — and developed great talent and fame. A great love took her away to a real-life fairyland and as a real-life princess. Through it all, she remained a rare, </a:t>
            </a:r>
            <a:r>
              <a:rPr lang="zh-CN" altLang="en-US" sz="2000" b="1">
                <a:solidFill>
                  <a:srgbClr val="C00000"/>
                </a:solidFill>
                <a:latin typeface="Times New Roman" panose="02020603050405020304" pitchFamily="18" charset="0"/>
                <a:cs typeface="Times New Roman" panose="02020603050405020304" pitchFamily="18" charset="0"/>
                <a:sym typeface="+mn-ea"/>
              </a:rPr>
              <a:t>elusive </a:t>
            </a:r>
            <a:r>
              <a:rPr lang="zh-CN" altLang="en-US" sz="2000">
                <a:latin typeface="Times New Roman" panose="02020603050405020304" pitchFamily="18" charset="0"/>
                <a:cs typeface="Times New Roman" panose="02020603050405020304" pitchFamily="18" charset="0"/>
                <a:sym typeface="+mn-ea"/>
              </a:rPr>
              <a:t>personality who never quite lost her American character.</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She never failed in anything she tried, from her days as a winner for swimming and horsemanship, as a young New York drama student who modeled for magazine covers, as a </a:t>
            </a:r>
          </a:p>
        </p:txBody>
      </p:sp>
      <p:sp>
        <p:nvSpPr>
          <p:cNvPr id="4" name="文本框 3"/>
          <p:cNvSpPr txBox="1"/>
          <p:nvPr/>
        </p:nvSpPr>
        <p:spPr>
          <a:xfrm>
            <a:off x="1403985" y="5866130"/>
            <a:ext cx="11095355"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Monaco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摩纳哥（欧洲西南部国家）</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Prince Rainier III 兰尼埃三世（摩纳哥国王）</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elusive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难懂的；逃避的；难捉摸的</a:t>
            </a:r>
          </a:p>
        </p:txBody>
      </p:sp>
      <p:cxnSp>
        <p:nvCxnSpPr>
          <p:cNvPr id="5" name="直接连接符 4"/>
          <p:cNvCxnSpPr/>
          <p:nvPr/>
        </p:nvCxnSpPr>
        <p:spPr>
          <a:xfrm>
            <a:off x="1403985" y="586613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27100" y="920115"/>
            <a:ext cx="251714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Passage Four</a:t>
            </a:r>
          </a:p>
        </p:txBody>
      </p:sp>
      <p:sp>
        <p:nvSpPr>
          <p:cNvPr id="75" name="文本框 74"/>
          <p:cNvSpPr txBox="1"/>
          <p:nvPr/>
        </p:nvSpPr>
        <p:spPr>
          <a:xfrm>
            <a:off x="1133475" y="1913255"/>
            <a:ext cx="10156825" cy="2861310"/>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Broadway beginner (her first show ran three months), and above all as a Hollywood star who literally became an overnight </a:t>
            </a:r>
            <a:r>
              <a:rPr lang="zh-CN" altLang="en-US" sz="2000" b="1">
                <a:solidFill>
                  <a:srgbClr val="C00000"/>
                </a:solidFill>
                <a:latin typeface="Times New Roman" panose="02020603050405020304" pitchFamily="18" charset="0"/>
                <a:cs typeface="Times New Roman" panose="02020603050405020304" pitchFamily="18" charset="0"/>
                <a:sym typeface="+mn-ea"/>
              </a:rPr>
              <a:t>sensation</a:t>
            </a:r>
            <a:r>
              <a:rPr lang="zh-CN" altLang="en-US" sz="2000">
                <a:latin typeface="Times New Roman" panose="02020603050405020304" pitchFamily="18" charset="0"/>
                <a:cs typeface="Times New Roman" panose="02020603050405020304" pitchFamily="18" charset="0"/>
                <a:sym typeface="+mn-ea"/>
              </a:rPr>
              <a:t>.</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She was raised as a child of </a:t>
            </a:r>
            <a:r>
              <a:rPr lang="zh-CN" altLang="en-US" sz="2000" b="1">
                <a:solidFill>
                  <a:srgbClr val="C00000"/>
                </a:solidFill>
                <a:latin typeface="Times New Roman" panose="02020603050405020304" pitchFamily="18" charset="0"/>
                <a:cs typeface="Times New Roman" panose="02020603050405020304" pitchFamily="18" charset="0"/>
                <a:sym typeface="+mn-ea"/>
              </a:rPr>
              <a:t>privilege</a:t>
            </a:r>
            <a:r>
              <a:rPr lang="zh-CN" altLang="en-US" sz="2000">
                <a:latin typeface="Times New Roman" panose="02020603050405020304" pitchFamily="18" charset="0"/>
                <a:cs typeface="Times New Roman" panose="02020603050405020304" pitchFamily="18" charset="0"/>
                <a:sym typeface="+mn-ea"/>
              </a:rPr>
              <a:t>, studying ballet, piano, French (which she spoke fluently), Spanish and art. But she also was expected to clean her own room and do other chores.</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When she embarked her career as an actress, she won an </a:t>
            </a:r>
            <a:r>
              <a:rPr lang="zh-CN" altLang="en-US" sz="2000" b="1">
                <a:solidFill>
                  <a:srgbClr val="C00000"/>
                </a:solidFill>
                <a:latin typeface="Times New Roman" panose="02020603050405020304" pitchFamily="18" charset="0"/>
                <a:cs typeface="Times New Roman" panose="02020603050405020304" pitchFamily="18" charset="0"/>
                <a:sym typeface="+mn-ea"/>
              </a:rPr>
              <a:t>Academy Award </a:t>
            </a:r>
            <a:r>
              <a:rPr lang="zh-CN" altLang="en-US" sz="2000">
                <a:latin typeface="Times New Roman" panose="02020603050405020304" pitchFamily="18" charset="0"/>
                <a:cs typeface="Times New Roman" panose="02020603050405020304" pitchFamily="18" charset="0"/>
                <a:sym typeface="+mn-ea"/>
              </a:rPr>
              <a:t>as Best Actress, for her role in </a:t>
            </a:r>
            <a:r>
              <a:rPr lang="zh-CN" altLang="en-US" sz="2000" b="1" i="1">
                <a:solidFill>
                  <a:srgbClr val="C00000"/>
                </a:solidFill>
                <a:latin typeface="Times New Roman" panose="02020603050405020304" pitchFamily="18" charset="0"/>
                <a:cs typeface="Times New Roman" panose="02020603050405020304" pitchFamily="18" charset="0"/>
                <a:sym typeface="+mn-ea"/>
              </a:rPr>
              <a:t>The Country Girl </a:t>
            </a:r>
            <a:r>
              <a:rPr lang="zh-CN" altLang="en-US" sz="2000">
                <a:latin typeface="Times New Roman" panose="02020603050405020304" pitchFamily="18" charset="0"/>
                <a:cs typeface="Times New Roman" panose="02020603050405020304" pitchFamily="18" charset="0"/>
                <a:sym typeface="+mn-ea"/>
              </a:rPr>
              <a:t>opposite </a:t>
            </a:r>
            <a:r>
              <a:rPr lang="zh-CN" altLang="en-US" sz="2000" b="1">
                <a:solidFill>
                  <a:srgbClr val="C00000"/>
                </a:solidFill>
                <a:latin typeface="Times New Roman" panose="02020603050405020304" pitchFamily="18" charset="0"/>
                <a:cs typeface="Times New Roman" panose="02020603050405020304" pitchFamily="18" charset="0"/>
                <a:sym typeface="+mn-ea"/>
              </a:rPr>
              <a:t>Bing Crosby</a:t>
            </a:r>
            <a:r>
              <a:rPr lang="zh-CN" altLang="en-US" sz="2000">
                <a:latin typeface="Times New Roman" panose="02020603050405020304" pitchFamily="18" charset="0"/>
                <a:cs typeface="Times New Roman" panose="02020603050405020304" pitchFamily="18" charset="0"/>
                <a:sym typeface="+mn-ea"/>
              </a:rPr>
              <a:t>. She was nominated for another, for her</a:t>
            </a:r>
          </a:p>
        </p:txBody>
      </p:sp>
      <p:sp>
        <p:nvSpPr>
          <p:cNvPr id="4" name="文本框 3"/>
          <p:cNvSpPr txBox="1"/>
          <p:nvPr/>
        </p:nvSpPr>
        <p:spPr>
          <a:xfrm>
            <a:off x="1133475" y="5151755"/>
            <a:ext cx="5318760" cy="2030095"/>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sensation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轰动</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privilege</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特权</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Academy Award 奥斯卡金像奖；学院奖（美国电影艺术科学院颁发的年度奖项）</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Bing Crosby 平·克劳斯贝（美国男演员）</a:t>
            </a:r>
          </a:p>
          <a:p>
            <a:endParaRPr lang="zh-CN" altLang="en-US"/>
          </a:p>
          <a:p>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5" name="直接连接符 4"/>
          <p:cNvCxnSpPr/>
          <p:nvPr/>
        </p:nvCxnSpPr>
        <p:spPr>
          <a:xfrm>
            <a:off x="1133475" y="505650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576695" y="5247005"/>
            <a:ext cx="5111115" cy="1476375"/>
          </a:xfrm>
          <a:prstGeom prst="rect">
            <a:avLst/>
          </a:prstGeom>
          <a:noFill/>
        </p:spPr>
        <p:txBody>
          <a:bodyPr wrap="square" rtlCol="0" anchor="t">
            <a:spAutoFit/>
          </a:bodyPr>
          <a:lstStyle/>
          <a:p>
            <a:pPr algn="l"/>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The Country Girl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《乡下姑娘》（1954 年美国电影，描述了一名酗酒的著名歌星在医生与妻子的帮助下东山再起的故</a:t>
            </a:r>
          </a:p>
          <a:p>
            <a:pPr algn="l"/>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事。该电影获得了1955 年奥斯卡最佳女主角、最佳改编剧本两项金像奖）</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397123" y="-538250"/>
            <a:ext cx="2555690" cy="2296167"/>
            <a:chOff x="-1344978" y="-685187"/>
            <a:chExt cx="6781080" cy="6092478"/>
          </a:xfrm>
        </p:grpSpPr>
        <p:sp>
          <p:nvSpPr>
            <p:cNvPr id="2" name="椭圆 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 name="直接连接符 15"/>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7" name="平行四边形 16"/>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1</a:t>
            </a:r>
            <a:endParaRPr lang="zh-CN" altLang="en-US" sz="3600" dirty="0">
              <a:solidFill>
                <a:schemeClr val="tx1">
                  <a:lumMod val="75000"/>
                  <a:lumOff val="25000"/>
                </a:schemeClr>
              </a:solidFill>
            </a:endParaRPr>
          </a:p>
        </p:txBody>
      </p:sp>
      <p:sp>
        <p:nvSpPr>
          <p:cNvPr id="19" name="矩形 18"/>
          <p:cNvSpPr/>
          <p:nvPr/>
        </p:nvSpPr>
        <p:spPr>
          <a:xfrm>
            <a:off x="3206158" y="351898"/>
            <a:ext cx="4690556" cy="460375"/>
          </a:xfrm>
          <a:prstGeom prst="rect">
            <a:avLst/>
          </a:prstGeom>
        </p:spPr>
        <p:txBody>
          <a:bodyPr wrap="square">
            <a:spAutoFit/>
          </a:bodyPr>
          <a:lstStyle/>
          <a:p>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Lead-in</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2015490" y="927735"/>
            <a:ext cx="9129395" cy="82994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A. Match the following four political systems with the corresponding descriptions. And please give some examples of each political system.</a:t>
            </a:r>
          </a:p>
        </p:txBody>
      </p:sp>
      <p:sp>
        <p:nvSpPr>
          <p:cNvPr id="74" name="圆角矩形 73"/>
          <p:cNvSpPr/>
          <p:nvPr/>
        </p:nvSpPr>
        <p:spPr>
          <a:xfrm>
            <a:off x="2266315" y="1850390"/>
            <a:ext cx="7522210" cy="750570"/>
          </a:xfrm>
          <a:prstGeom prst="roundRect">
            <a:avLst/>
          </a:prstGeom>
          <a:solidFill>
            <a:schemeClr val="accent2">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3" name="文本框 72"/>
          <p:cNvSpPr txBox="1"/>
          <p:nvPr/>
        </p:nvSpPr>
        <p:spPr>
          <a:xfrm>
            <a:off x="3078480" y="2041525"/>
            <a:ext cx="6710045" cy="368300"/>
          </a:xfrm>
          <a:prstGeom prst="rect">
            <a:avLst/>
          </a:prstGeom>
          <a:noFill/>
        </p:spPr>
        <p:txBody>
          <a:bodyPr wrap="square" rtlCol="0" anchor="t">
            <a:spAutoFit/>
          </a:bodyPr>
          <a:lstStyle/>
          <a:p>
            <a:r>
              <a:rPr lang="zh-CN" altLang="en-US" b="1">
                <a:latin typeface="Times New Roman" panose="02020603050405020304" pitchFamily="18" charset="0"/>
                <a:cs typeface="Times New Roman" panose="02020603050405020304" pitchFamily="18" charset="0"/>
              </a:rPr>
              <a:t>a. Democracy    b. Republic    c. Monarchy    d. Communism</a:t>
            </a:r>
          </a:p>
        </p:txBody>
      </p:sp>
      <p:sp>
        <p:nvSpPr>
          <p:cNvPr id="75" name="文本框 74"/>
          <p:cNvSpPr txBox="1"/>
          <p:nvPr/>
        </p:nvSpPr>
        <p:spPr>
          <a:xfrm>
            <a:off x="617220" y="2600960"/>
            <a:ext cx="11259185" cy="4246245"/>
          </a:xfrm>
          <a:prstGeom prst="rect">
            <a:avLst/>
          </a:prstGeom>
          <a:noFill/>
        </p:spPr>
        <p:txBody>
          <a:bodyPr wrap="square" rtlCol="0" anchor="t">
            <a:spAutoFit/>
          </a:bodyPr>
          <a:lstStyle/>
          <a:p>
            <a:pPr algn="just" fontAlgn="auto">
              <a:lnSpc>
                <a:spcPct val="150000"/>
              </a:lnSpc>
            </a:pPr>
            <a:r>
              <a:rPr lang="zh-CN" altLang="en-US">
                <a:latin typeface="Times New Roman" panose="02020603050405020304" pitchFamily="18" charset="0"/>
                <a:cs typeface="Times New Roman" panose="02020603050405020304" pitchFamily="18" charset="0"/>
              </a:rPr>
              <a:t>(         ) 1. In modern times, it has become equated to elections or “a system of government in which all the people of a   </a:t>
            </a:r>
          </a:p>
          <a:p>
            <a:pPr algn="just" fontAlgn="auto">
              <a:lnSpc>
                <a:spcPct val="150000"/>
              </a:lnSpc>
            </a:pPr>
            <a:r>
              <a:rPr lang="zh-CN" altLang="en-US">
                <a:latin typeface="Times New Roman" panose="02020603050405020304" pitchFamily="18" charset="0"/>
                <a:cs typeface="Times New Roman" panose="02020603050405020304" pitchFamily="18" charset="0"/>
              </a:rPr>
              <a:t>                state or polity…elect representatives to a parliament or similar assembly”.</a:t>
            </a:r>
          </a:p>
          <a:p>
            <a:pPr algn="just" fontAlgn="auto">
              <a:lnSpc>
                <a:spcPct val="150000"/>
              </a:lnSpc>
            </a:pPr>
            <a:r>
              <a:rPr lang="zh-CN" altLang="en-US">
                <a:latin typeface="Times New Roman" panose="02020603050405020304" pitchFamily="18" charset="0"/>
                <a:cs typeface="Times New Roman" panose="02020603050405020304" pitchFamily="18" charset="0"/>
              </a:rPr>
              <a:t>(         ) 2. It is a sovereign state or country which is organized with a form of government in which power resides in </a:t>
            </a:r>
          </a:p>
          <a:p>
            <a:pPr algn="just" fontAlgn="auto">
              <a:lnSpc>
                <a:spcPct val="150000"/>
              </a:lnSpc>
            </a:pPr>
            <a:r>
              <a:rPr lang="zh-CN" altLang="en-US">
                <a:latin typeface="Times New Roman" panose="02020603050405020304" pitchFamily="18" charset="0"/>
                <a:cs typeface="Times New Roman" panose="02020603050405020304" pitchFamily="18" charset="0"/>
              </a:rPr>
              <a:t>                elected individuals representing the citizen body and government leaders exercise power according to the rule </a:t>
            </a:r>
          </a:p>
          <a:p>
            <a:pPr algn="just" fontAlgn="auto">
              <a:lnSpc>
                <a:spcPct val="150000"/>
              </a:lnSpc>
            </a:pPr>
            <a:r>
              <a:rPr lang="zh-CN" altLang="en-US">
                <a:latin typeface="Times New Roman" panose="02020603050405020304" pitchFamily="18" charset="0"/>
                <a:cs typeface="Times New Roman" panose="02020603050405020304" pitchFamily="18" charset="0"/>
              </a:rPr>
              <a:t>                of law.</a:t>
            </a:r>
          </a:p>
          <a:p>
            <a:pPr algn="just" fontAlgn="auto">
              <a:lnSpc>
                <a:spcPct val="150000"/>
              </a:lnSpc>
            </a:pPr>
            <a:r>
              <a:rPr lang="zh-CN" altLang="en-US">
                <a:latin typeface="Times New Roman" panose="02020603050405020304" pitchFamily="18" charset="0"/>
                <a:cs typeface="Times New Roman" panose="02020603050405020304" pitchFamily="18" charset="0"/>
              </a:rPr>
              <a:t>(         ) 3. It is a social, political, and economic ideology whose ultimate goal is the establishment of the communist </a:t>
            </a:r>
          </a:p>
          <a:p>
            <a:pPr algn="just" fontAlgn="auto">
              <a:lnSpc>
                <a:spcPct val="150000"/>
              </a:lnSpc>
            </a:pPr>
            <a:r>
              <a:rPr lang="zh-CN" altLang="en-US">
                <a:latin typeface="Times New Roman" panose="02020603050405020304" pitchFamily="18" charset="0"/>
                <a:cs typeface="Times New Roman" panose="02020603050405020304" pitchFamily="18" charset="0"/>
              </a:rPr>
              <a:t>                society, which is a socioeconomic order structured upon the common ownership of the means of production </a:t>
            </a:r>
          </a:p>
          <a:p>
            <a:pPr algn="just" fontAlgn="auto">
              <a:lnSpc>
                <a:spcPct val="150000"/>
              </a:lnSpc>
            </a:pPr>
            <a:r>
              <a:rPr lang="zh-CN" altLang="en-US">
                <a:latin typeface="Times New Roman" panose="02020603050405020304" pitchFamily="18" charset="0"/>
                <a:cs typeface="Times New Roman" panose="02020603050405020304" pitchFamily="18" charset="0"/>
              </a:rPr>
              <a:t>                and the absence of social classes, money, and the state.</a:t>
            </a:r>
          </a:p>
          <a:p>
            <a:pPr algn="just" fontAlgn="auto">
              <a:lnSpc>
                <a:spcPct val="150000"/>
              </a:lnSpc>
            </a:pPr>
            <a:r>
              <a:rPr lang="zh-CN" altLang="en-US">
                <a:latin typeface="Times New Roman" panose="02020603050405020304" pitchFamily="18" charset="0"/>
                <a:cs typeface="Times New Roman" panose="02020603050405020304" pitchFamily="18" charset="0"/>
              </a:rPr>
              <a:t>(         ) 4. It is a form of government in which a group, usually a family, called the dynasty, embodies the country’s    </a:t>
            </a:r>
          </a:p>
          <a:p>
            <a:pPr algn="just" fontAlgn="auto">
              <a:lnSpc>
                <a:spcPct val="150000"/>
              </a:lnSpc>
            </a:pPr>
            <a:r>
              <a:rPr lang="zh-CN" altLang="en-US">
                <a:latin typeface="Times New Roman" panose="02020603050405020304" pitchFamily="18" charset="0"/>
                <a:cs typeface="Times New Roman" panose="02020603050405020304" pitchFamily="18" charset="0"/>
              </a:rPr>
              <a:t>                 national identity and one of its members, called the monarch, exercises a role of sovereignty.</a:t>
            </a:r>
          </a:p>
        </p:txBody>
      </p:sp>
      <p:sp>
        <p:nvSpPr>
          <p:cNvPr id="77" name="文本框 76"/>
          <p:cNvSpPr txBox="1"/>
          <p:nvPr/>
        </p:nvSpPr>
        <p:spPr>
          <a:xfrm>
            <a:off x="731520" y="2600960"/>
            <a:ext cx="603250" cy="583565"/>
          </a:xfrm>
          <a:prstGeom prst="rect">
            <a:avLst/>
          </a:prstGeom>
          <a:noFill/>
        </p:spPr>
        <p:txBody>
          <a:bodyPr wrap="square" rtlCol="0">
            <a:spAutoFit/>
          </a:bodyPr>
          <a:lstStyle/>
          <a:p>
            <a:pPr algn="ctr"/>
            <a:r>
              <a:rPr lang="en-US" altLang="zh-CN" sz="3200">
                <a:solidFill>
                  <a:srgbClr val="C00000"/>
                </a:solidFill>
                <a:effectLst>
                  <a:outerShdw blurRad="38100" dist="25400" dir="5400000" algn="ctr" rotWithShape="0">
                    <a:srgbClr val="6E747A">
                      <a:alpha val="43000"/>
                    </a:srgbClr>
                  </a:outerShdw>
                </a:effectLst>
              </a:rPr>
              <a:t>a</a:t>
            </a:r>
          </a:p>
        </p:txBody>
      </p:sp>
      <p:sp>
        <p:nvSpPr>
          <p:cNvPr id="78" name="文本框 77"/>
          <p:cNvSpPr txBox="1"/>
          <p:nvPr/>
        </p:nvSpPr>
        <p:spPr>
          <a:xfrm>
            <a:off x="855345" y="3505200"/>
            <a:ext cx="568960" cy="583565"/>
          </a:xfrm>
          <a:prstGeom prst="rect">
            <a:avLst/>
          </a:prstGeom>
          <a:noFill/>
        </p:spPr>
        <p:txBody>
          <a:bodyPr wrap="square" rtlCol="0">
            <a:spAutoFit/>
          </a:bodyPr>
          <a:lstStyle/>
          <a:p>
            <a:r>
              <a:rPr lang="en-US" altLang="zh-CN" sz="3200">
                <a:solidFill>
                  <a:srgbClr val="C00000"/>
                </a:solidFill>
                <a:effectLst>
                  <a:outerShdw blurRad="38100" dist="25400" dir="5400000" algn="ctr" rotWithShape="0">
                    <a:srgbClr val="6E747A">
                      <a:alpha val="43000"/>
                    </a:srgbClr>
                  </a:outerShdw>
                </a:effectLst>
              </a:rPr>
              <a:t>b</a:t>
            </a:r>
          </a:p>
        </p:txBody>
      </p:sp>
      <p:sp>
        <p:nvSpPr>
          <p:cNvPr id="20" name="文本框 19"/>
          <p:cNvSpPr txBox="1"/>
          <p:nvPr/>
        </p:nvSpPr>
        <p:spPr>
          <a:xfrm>
            <a:off x="777240" y="4632960"/>
            <a:ext cx="568960" cy="583565"/>
          </a:xfrm>
          <a:prstGeom prst="rect">
            <a:avLst/>
          </a:prstGeom>
          <a:noFill/>
        </p:spPr>
        <p:txBody>
          <a:bodyPr wrap="square" rtlCol="0">
            <a:spAutoFit/>
          </a:bodyPr>
          <a:lstStyle/>
          <a:p>
            <a:r>
              <a:rPr lang="en-US" altLang="zh-CN" sz="3200">
                <a:solidFill>
                  <a:srgbClr val="C00000"/>
                </a:solidFill>
                <a:effectLst>
                  <a:outerShdw blurRad="38100" dist="25400" dir="5400000" algn="ctr" rotWithShape="0">
                    <a:srgbClr val="6E747A">
                      <a:alpha val="43000"/>
                    </a:srgbClr>
                  </a:outerShdw>
                </a:effectLst>
              </a:rPr>
              <a:t>d</a:t>
            </a:r>
          </a:p>
        </p:txBody>
      </p:sp>
      <p:sp>
        <p:nvSpPr>
          <p:cNvPr id="21" name="文本框 20"/>
          <p:cNvSpPr txBox="1"/>
          <p:nvPr/>
        </p:nvSpPr>
        <p:spPr>
          <a:xfrm>
            <a:off x="765810" y="5900420"/>
            <a:ext cx="568960" cy="583565"/>
          </a:xfrm>
          <a:prstGeom prst="rect">
            <a:avLst/>
          </a:prstGeom>
          <a:noFill/>
        </p:spPr>
        <p:txBody>
          <a:bodyPr wrap="square" rtlCol="0">
            <a:spAutoFit/>
          </a:bodyPr>
          <a:lstStyle/>
          <a:p>
            <a:pPr algn="ctr"/>
            <a:r>
              <a:rPr lang="en-US" altLang="zh-CN" sz="3200">
                <a:solidFill>
                  <a:srgbClr val="C00000"/>
                </a:solidFill>
                <a:effectLst>
                  <a:outerShdw blurRad="38100" dist="25400" dir="5400000" algn="ctr" rotWithShape="0">
                    <a:srgbClr val="6E747A">
                      <a:alpha val="43000"/>
                    </a:srgbClr>
                  </a:outerShdw>
                </a:effectLst>
              </a:rPr>
              <a:t>c</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36000">
                                          <p:cBhvr additive="base">
                                            <p:cTn id="7" dur="500" fill="hold"/>
                                            <p:tgtEl>
                                              <p:spTgt spid="19"/>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77"/>
                                            </p:tgtEl>
                                            <p:attrNameLst>
                                              <p:attrName>style.visibility</p:attrName>
                                            </p:attrNameLst>
                                          </p:cBhvr>
                                          <p:to>
                                            <p:strVal val="visible"/>
                                          </p:to>
                                        </p:set>
                                        <p:animEffect transition="in" filter="checkerboard(across)">
                                          <p:cBhvr>
                                            <p:cTn id="13" dur="500"/>
                                            <p:tgtEl>
                                              <p:spTgt spid="77"/>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78"/>
                                            </p:tgtEl>
                                            <p:attrNameLst>
                                              <p:attrName>style.visibility</p:attrName>
                                            </p:attrNameLst>
                                          </p:cBhvr>
                                          <p:to>
                                            <p:strVal val="visible"/>
                                          </p:to>
                                        </p:set>
                                        <p:animEffect transition="in" filter="checkerboard(across)">
                                          <p:cBhvr>
                                            <p:cTn id="18" dur="500"/>
                                            <p:tgtEl>
                                              <p:spTgt spid="78"/>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checkerboard(across)">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checkerboard(across)">
                                          <p:cBhvr>
                                            <p:cTn id="2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77" grpId="0"/>
          <p:bldP spid="78" grpId="0"/>
          <p:bldP spid="20" grpId="0"/>
          <p:bldP spid="2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77"/>
                                            </p:tgtEl>
                                            <p:attrNameLst>
                                              <p:attrName>style.visibility</p:attrName>
                                            </p:attrNameLst>
                                          </p:cBhvr>
                                          <p:to>
                                            <p:strVal val="visible"/>
                                          </p:to>
                                        </p:set>
                                        <p:animEffect transition="in" filter="checkerboard(across)">
                                          <p:cBhvr>
                                            <p:cTn id="13" dur="500"/>
                                            <p:tgtEl>
                                              <p:spTgt spid="77"/>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78"/>
                                            </p:tgtEl>
                                            <p:attrNameLst>
                                              <p:attrName>style.visibility</p:attrName>
                                            </p:attrNameLst>
                                          </p:cBhvr>
                                          <p:to>
                                            <p:strVal val="visible"/>
                                          </p:to>
                                        </p:set>
                                        <p:animEffect transition="in" filter="checkerboard(across)">
                                          <p:cBhvr>
                                            <p:cTn id="18" dur="500"/>
                                            <p:tgtEl>
                                              <p:spTgt spid="78"/>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checkerboard(across)">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checkerboard(across)">
                                          <p:cBhvr>
                                            <p:cTn id="2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77" grpId="0"/>
          <p:bldP spid="78" grpId="0"/>
          <p:bldP spid="20" grpId="0"/>
          <p:bldP spid="21" grpId="0"/>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27100" y="920115"/>
            <a:ext cx="251714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Passage Four</a:t>
            </a:r>
          </a:p>
        </p:txBody>
      </p:sp>
      <p:sp>
        <p:nvSpPr>
          <p:cNvPr id="75" name="文本框 74"/>
          <p:cNvSpPr txBox="1"/>
          <p:nvPr/>
        </p:nvSpPr>
        <p:spPr>
          <a:xfrm>
            <a:off x="1003935" y="1572895"/>
            <a:ext cx="10156825" cy="4246245"/>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role in</a:t>
            </a:r>
            <a:r>
              <a:rPr lang="zh-CN" altLang="en-US" sz="2000" b="1" i="1">
                <a:solidFill>
                  <a:srgbClr val="C00000"/>
                </a:solidFill>
                <a:latin typeface="Times New Roman" panose="02020603050405020304" pitchFamily="18" charset="0"/>
                <a:cs typeface="Times New Roman" panose="02020603050405020304" pitchFamily="18" charset="0"/>
                <a:sym typeface="+mn-ea"/>
              </a:rPr>
              <a:t> Mogambo </a:t>
            </a:r>
            <a:r>
              <a:rPr lang="zh-CN" altLang="en-US" sz="2000">
                <a:latin typeface="Times New Roman" panose="02020603050405020304" pitchFamily="18" charset="0"/>
                <a:cs typeface="Times New Roman" panose="02020603050405020304" pitchFamily="18" charset="0"/>
                <a:sym typeface="+mn-ea"/>
              </a:rPr>
              <a:t>opposite </a:t>
            </a:r>
            <a:r>
              <a:rPr lang="zh-CN" altLang="en-US" sz="2000" b="1">
                <a:solidFill>
                  <a:srgbClr val="C00000"/>
                </a:solidFill>
                <a:latin typeface="Times New Roman" panose="02020603050405020304" pitchFamily="18" charset="0"/>
                <a:cs typeface="Times New Roman" panose="02020603050405020304" pitchFamily="18" charset="0"/>
                <a:sym typeface="+mn-ea"/>
              </a:rPr>
              <a:t>Clark Gable</a:t>
            </a:r>
            <a:r>
              <a:rPr lang="zh-CN" altLang="en-US" sz="2000">
                <a:latin typeface="Times New Roman" panose="02020603050405020304" pitchFamily="18" charset="0"/>
                <a:cs typeface="Times New Roman" panose="02020603050405020304" pitchFamily="18" charset="0"/>
                <a:sym typeface="+mn-ea"/>
              </a:rPr>
              <a:t>.</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No matter what she did, Grace Kelly remained her own woman. Nor was there ever a hint of scandal in her life.</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After her royal marriage, she settled down to become a devoted wife and mother. Caroline, her first daughter, was born nine months and five days after her wedding. Albert, her son, was born 14 months later. Stephanie was born six years after Albert.</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She also became deeply involved in a wide variety of charities, ranging from the Red Cross to the </a:t>
            </a:r>
            <a:r>
              <a:rPr lang="zh-CN" altLang="en-US" sz="2000" b="1">
                <a:solidFill>
                  <a:srgbClr val="C00000"/>
                </a:solidFill>
                <a:latin typeface="Times New Roman" panose="02020603050405020304" pitchFamily="18" charset="0"/>
                <a:cs typeface="Times New Roman" panose="02020603050405020304" pitchFamily="18" charset="0"/>
                <a:sym typeface="+mn-ea"/>
              </a:rPr>
              <a:t>Friends for Children</a:t>
            </a:r>
            <a:r>
              <a:rPr lang="zh-CN" altLang="en-US" sz="2000">
                <a:latin typeface="Times New Roman" panose="02020603050405020304" pitchFamily="18" charset="0"/>
                <a:cs typeface="Times New Roman" panose="02020603050405020304" pitchFamily="18" charset="0"/>
                <a:sym typeface="+mn-ea"/>
              </a:rPr>
              <a:t>, and for several years, she gave poetry readings for charity in Britain, the United States and elsewhere.</a:t>
            </a:r>
          </a:p>
        </p:txBody>
      </p:sp>
      <p:sp>
        <p:nvSpPr>
          <p:cNvPr id="4" name="文本框 3"/>
          <p:cNvSpPr txBox="1"/>
          <p:nvPr/>
        </p:nvSpPr>
        <p:spPr>
          <a:xfrm>
            <a:off x="1003935" y="5850255"/>
            <a:ext cx="10156190" cy="1198880"/>
          </a:xfrm>
          <a:prstGeom prst="rect">
            <a:avLst/>
          </a:prstGeom>
          <a:noFill/>
        </p:spPr>
        <p:txBody>
          <a:bodyPr wrap="square" rtlCol="0" anchor="t">
            <a:spAutoFit/>
          </a:bodyPr>
          <a:lstStyle/>
          <a:p>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Mogambo</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《红尘》（1953 年电影）</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Clark Gable 克拉克·盖博（美国男演员）</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Friends for Children 世界友爱儿童协会（全称为World Association of Friends for Children）</a:t>
            </a:r>
          </a:p>
          <a:p>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5" name="直接连接符 4"/>
          <p:cNvCxnSpPr/>
          <p:nvPr/>
        </p:nvCxnSpPr>
        <p:spPr>
          <a:xfrm>
            <a:off x="1133475" y="585025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407160" y="1050925"/>
            <a:ext cx="251714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Passage Four</a:t>
            </a:r>
          </a:p>
        </p:txBody>
      </p:sp>
      <p:sp>
        <p:nvSpPr>
          <p:cNvPr id="75" name="文本框 74"/>
          <p:cNvSpPr txBox="1"/>
          <p:nvPr/>
        </p:nvSpPr>
        <p:spPr>
          <a:xfrm>
            <a:off x="1460500" y="2388235"/>
            <a:ext cx="9271000" cy="1476375"/>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Her last film appearance, for a religious documentary scheduled for screening at Christmas, was completed at the </a:t>
            </a:r>
            <a:r>
              <a:rPr lang="zh-CN" altLang="en-US" sz="2000" b="1">
                <a:solidFill>
                  <a:srgbClr val="C00000"/>
                </a:solidFill>
                <a:latin typeface="Times New Roman" panose="02020603050405020304" pitchFamily="18" charset="0"/>
                <a:cs typeface="Times New Roman" panose="02020603050405020304" pitchFamily="18" charset="0"/>
                <a:sym typeface="+mn-ea"/>
              </a:rPr>
              <a:t>Vatican </a:t>
            </a:r>
            <a:r>
              <a:rPr lang="zh-CN" altLang="en-US" sz="2000">
                <a:latin typeface="Times New Roman" panose="02020603050405020304" pitchFamily="18" charset="0"/>
                <a:cs typeface="Times New Roman" panose="02020603050405020304" pitchFamily="18" charset="0"/>
                <a:sym typeface="+mn-ea"/>
              </a:rPr>
              <a:t>in June. It was done at the request of an old friend, who said she had narrated the film and given a reading.</a:t>
            </a:r>
          </a:p>
        </p:txBody>
      </p:sp>
      <p:sp>
        <p:nvSpPr>
          <p:cNvPr id="4" name="文本框 3"/>
          <p:cNvSpPr txBox="1"/>
          <p:nvPr/>
        </p:nvSpPr>
        <p:spPr>
          <a:xfrm>
            <a:off x="1407160" y="5818505"/>
            <a:ext cx="10156190" cy="36830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Vatican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罗马教廷；梵蒂冈</a:t>
            </a:r>
          </a:p>
        </p:txBody>
      </p:sp>
      <p:cxnSp>
        <p:nvCxnSpPr>
          <p:cNvPr id="5" name="直接连接符 4"/>
          <p:cNvCxnSpPr/>
          <p:nvPr/>
        </p:nvCxnSpPr>
        <p:spPr>
          <a:xfrm>
            <a:off x="1407160" y="572325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67105" y="920115"/>
            <a:ext cx="243713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5"/>
                  </a:solidFill>
                  <a:prstDash val="solid"/>
                </a:ln>
                <a:pattFill prst="ltDnDiag">
                  <a:fgClr>
                    <a:schemeClr val="accent5">
                      <a:lumMod val="60000"/>
                      <a:lumOff val="40000"/>
                    </a:schemeClr>
                  </a:fgClr>
                  <a:bgClr>
                    <a:schemeClr val="bg1"/>
                  </a:bgClr>
                </a:pattFill>
                <a:effectLst/>
              </a:rPr>
              <a:t>Passage Five</a:t>
            </a:r>
          </a:p>
        </p:txBody>
      </p:sp>
      <p:sp>
        <p:nvSpPr>
          <p:cNvPr id="3" name="文本框 2"/>
          <p:cNvSpPr txBox="1"/>
          <p:nvPr/>
        </p:nvSpPr>
        <p:spPr>
          <a:xfrm>
            <a:off x="3714750" y="1227455"/>
            <a:ext cx="4761865" cy="398780"/>
          </a:xfrm>
          <a:prstGeom prst="rect">
            <a:avLst/>
          </a:prstGeom>
          <a:noFill/>
        </p:spPr>
        <p:txBody>
          <a:bodyPr wrap="square" rtlCol="0" anchor="t">
            <a:spAutoFit/>
          </a:bodyPr>
          <a:lstStyle/>
          <a:p>
            <a:pPr algn="ctr"/>
            <a:r>
              <a:rPr lang="zh-CN" altLang="en-US" sz="2000" b="1">
                <a:latin typeface="Times New Roman" panose="02020603050405020304" pitchFamily="18" charset="0"/>
                <a:cs typeface="Times New Roman" panose="02020603050405020304" pitchFamily="18" charset="0"/>
              </a:rPr>
              <a:t>Wu Zetian</a:t>
            </a:r>
          </a:p>
        </p:txBody>
      </p:sp>
      <p:sp>
        <p:nvSpPr>
          <p:cNvPr id="75" name="文本框 74"/>
          <p:cNvSpPr txBox="1"/>
          <p:nvPr/>
        </p:nvSpPr>
        <p:spPr>
          <a:xfrm>
            <a:off x="3435350" y="1626235"/>
            <a:ext cx="7609205" cy="2399665"/>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Wu Zetian (February 17th, 624 — December 16th, 705), also known as Wu Zhao, Wu Hou, and during the later Tang Dynasty as Tian Hou, referred to in English as Empress Consort Wu or by the </a:t>
            </a:r>
            <a:r>
              <a:rPr lang="zh-CN" altLang="en-US" sz="2000" b="1">
                <a:solidFill>
                  <a:srgbClr val="C00000"/>
                </a:solidFill>
                <a:latin typeface="Times New Roman" panose="02020603050405020304" pitchFamily="18" charset="0"/>
                <a:cs typeface="Times New Roman" panose="02020603050405020304" pitchFamily="18" charset="0"/>
                <a:sym typeface="+mn-ea"/>
              </a:rPr>
              <a:t>deprecated </a:t>
            </a:r>
            <a:r>
              <a:rPr lang="zh-CN" altLang="en-US" sz="2000">
                <a:latin typeface="Times New Roman" panose="02020603050405020304" pitchFamily="18" charset="0"/>
                <a:cs typeface="Times New Roman" panose="02020603050405020304" pitchFamily="18" charset="0"/>
                <a:sym typeface="+mn-ea"/>
              </a:rPr>
              <a:t>term “Empress Wu”, was a Chinese sovereign who ruled unofficially as Empress and later, officially as Emperor of China during </a:t>
            </a:r>
          </a:p>
        </p:txBody>
      </p:sp>
      <p:sp>
        <p:nvSpPr>
          <p:cNvPr id="4" name="文本框 3"/>
          <p:cNvSpPr txBox="1"/>
          <p:nvPr/>
        </p:nvSpPr>
        <p:spPr>
          <a:xfrm>
            <a:off x="690880" y="6216650"/>
            <a:ext cx="11095355" cy="36830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deprecated</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弃用的</a:t>
            </a:r>
          </a:p>
        </p:txBody>
      </p:sp>
      <p:cxnSp>
        <p:nvCxnSpPr>
          <p:cNvPr id="5" name="直接连接符 4"/>
          <p:cNvCxnSpPr/>
          <p:nvPr/>
        </p:nvCxnSpPr>
        <p:spPr>
          <a:xfrm>
            <a:off x="690880" y="621665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2"/>
          <a:stretch>
            <a:fillRect/>
          </a:stretch>
        </p:blipFill>
        <p:spPr>
          <a:xfrm>
            <a:off x="616585" y="1986915"/>
            <a:ext cx="2818765" cy="1973580"/>
          </a:xfrm>
          <a:prstGeom prst="rect">
            <a:avLst/>
          </a:prstGeom>
        </p:spPr>
      </p:pic>
      <p:sp>
        <p:nvSpPr>
          <p:cNvPr id="7" name="文本框 6"/>
          <p:cNvSpPr txBox="1"/>
          <p:nvPr/>
        </p:nvSpPr>
        <p:spPr>
          <a:xfrm rot="10800000" flipV="1">
            <a:off x="617220" y="3960495"/>
            <a:ext cx="10427970" cy="1938020"/>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the brief Zhou Dynasty (684 – 705), which interrupted the Tang Dynasty (618 – 690 &amp; 705 – 907). Wu was the only female emperor of China in more than four millennia.</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rPr>
              <a:t>Wu was the concubine of Emperor Taizong. After his death, she married his successor — his ninth son, Emperor Gaozong, officially becoming Gaozong’ s huanghou (variously translated as </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67105" y="920115"/>
            <a:ext cx="243713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5"/>
                  </a:solidFill>
                  <a:prstDash val="solid"/>
                </a:ln>
                <a:pattFill prst="ltDnDiag">
                  <a:fgClr>
                    <a:schemeClr val="accent5">
                      <a:lumMod val="60000"/>
                      <a:lumOff val="40000"/>
                    </a:schemeClr>
                  </a:fgClr>
                  <a:bgClr>
                    <a:schemeClr val="bg1"/>
                  </a:bgClr>
                </a:pattFill>
                <a:effectLst/>
              </a:rPr>
              <a:t>Passage Five</a:t>
            </a:r>
          </a:p>
        </p:txBody>
      </p:sp>
      <p:sp>
        <p:nvSpPr>
          <p:cNvPr id="75" name="文本框 74"/>
          <p:cNvSpPr txBox="1"/>
          <p:nvPr/>
        </p:nvSpPr>
        <p:spPr>
          <a:xfrm>
            <a:off x="834390" y="1572895"/>
            <a:ext cx="10311765" cy="3322955"/>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“empress”, “wife”, or “empress consort”) in 655, although having considerable political power prior to this. After Gaozong’s </a:t>
            </a:r>
            <a:r>
              <a:rPr lang="zh-CN" altLang="en-US" sz="2000" b="1">
                <a:solidFill>
                  <a:srgbClr val="C00000"/>
                </a:solidFill>
                <a:latin typeface="Times New Roman" panose="02020603050405020304" pitchFamily="18" charset="0"/>
                <a:cs typeface="Times New Roman" panose="02020603050405020304" pitchFamily="18" charset="0"/>
                <a:sym typeface="+mn-ea"/>
              </a:rPr>
              <a:t>debilitating</a:t>
            </a:r>
            <a:r>
              <a:rPr lang="zh-CN" altLang="en-US" sz="2000">
                <a:latin typeface="Times New Roman" panose="02020603050405020304" pitchFamily="18" charset="0"/>
                <a:cs typeface="Times New Roman" panose="02020603050405020304" pitchFamily="18" charset="0"/>
                <a:sym typeface="+mn-ea"/>
              </a:rPr>
              <a:t> stroke in 690, Wu Zetian became administrator of the court, a position equal to emperor, until 705. </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The importance to history of Wu Zetian’s period of political and military leadership includes the major expansion of the Chinese empire, extending it far beyond its previous territorial limits, deep into Central Asia, and engaging in a series of wars on the Korean peninsula, first allying with </a:t>
            </a:r>
            <a:r>
              <a:rPr lang="zh-CN" altLang="en-US" sz="2000" b="1">
                <a:solidFill>
                  <a:srgbClr val="C00000"/>
                </a:solidFill>
                <a:latin typeface="Times New Roman" panose="02020603050405020304" pitchFamily="18" charset="0"/>
                <a:cs typeface="Times New Roman" panose="02020603050405020304" pitchFamily="18" charset="0"/>
                <a:sym typeface="+mn-ea"/>
              </a:rPr>
              <a:t>Silla </a:t>
            </a:r>
            <a:r>
              <a:rPr lang="zh-CN" altLang="en-US" sz="2000">
                <a:latin typeface="Times New Roman" panose="02020603050405020304" pitchFamily="18" charset="0"/>
                <a:cs typeface="Times New Roman" panose="02020603050405020304" pitchFamily="18" charset="0"/>
                <a:sym typeface="+mn-ea"/>
              </a:rPr>
              <a:t>against smaller countries, and then against</a:t>
            </a:r>
            <a:r>
              <a:rPr lang="zh-CN" altLang="en-US" sz="2000" b="1">
                <a:solidFill>
                  <a:srgbClr val="C00000"/>
                </a:solidFill>
                <a:latin typeface="Times New Roman" panose="02020603050405020304" pitchFamily="18" charset="0"/>
                <a:cs typeface="Times New Roman" panose="02020603050405020304" pitchFamily="18" charset="0"/>
                <a:sym typeface="+mn-ea"/>
              </a:rPr>
              <a:t> </a:t>
            </a:r>
            <a:r>
              <a:rPr lang="zh-CN" altLang="en-US" sz="2000">
                <a:solidFill>
                  <a:schemeClr val="tx1"/>
                </a:solidFill>
                <a:latin typeface="Times New Roman" panose="02020603050405020304" pitchFamily="18" charset="0"/>
                <a:cs typeface="Times New Roman" panose="02020603050405020304" pitchFamily="18" charset="0"/>
                <a:sym typeface="+mn-ea"/>
              </a:rPr>
              <a:t>Silla </a:t>
            </a:r>
            <a:r>
              <a:rPr lang="zh-CN" altLang="en-US" sz="2000">
                <a:latin typeface="Times New Roman" panose="02020603050405020304" pitchFamily="18" charset="0"/>
                <a:cs typeface="Times New Roman" panose="02020603050405020304" pitchFamily="18" charset="0"/>
                <a:sym typeface="+mn-ea"/>
              </a:rPr>
              <a:t>over occupation of formerly territory. Within </a:t>
            </a:r>
          </a:p>
        </p:txBody>
      </p:sp>
      <p:sp>
        <p:nvSpPr>
          <p:cNvPr id="4" name="文本框 3"/>
          <p:cNvSpPr txBox="1"/>
          <p:nvPr/>
        </p:nvSpPr>
        <p:spPr>
          <a:xfrm>
            <a:off x="777240" y="5232400"/>
            <a:ext cx="11095355" cy="1476375"/>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debilitating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衰竭的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Silla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新罗（公元前57 年—935 年，朝鲜半岛国家之一，从传说时代起，立国达992 年。公元503 年开始定国号为“ 新罗”。历史上曾经长期被来自日本的倭人势力控制，更一度向日本称臣纳贡。660 年和668 年，新罗联合唐朝先后灭亡百济和高句丽。670 年至676 年唐朝新罗战争后，新罗侵夺了大同江以南的原属于中国的汉乐浪、带方故地，统一了朝鲜半岛大同江以南地区，称为统一新罗。）</a:t>
            </a:r>
          </a:p>
        </p:txBody>
      </p:sp>
      <p:cxnSp>
        <p:nvCxnSpPr>
          <p:cNvPr id="5" name="直接连接符 4"/>
          <p:cNvCxnSpPr/>
          <p:nvPr/>
        </p:nvCxnSpPr>
        <p:spPr>
          <a:xfrm>
            <a:off x="834390" y="513016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67105" y="920115"/>
            <a:ext cx="243713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5"/>
                  </a:solidFill>
                  <a:prstDash val="solid"/>
                </a:ln>
                <a:pattFill prst="ltDnDiag">
                  <a:fgClr>
                    <a:schemeClr val="accent5">
                      <a:lumMod val="60000"/>
                      <a:lumOff val="40000"/>
                    </a:schemeClr>
                  </a:fgClr>
                  <a:bgClr>
                    <a:schemeClr val="bg1"/>
                  </a:bgClr>
                </a:pattFill>
                <a:effectLst/>
              </a:rPr>
              <a:t>Passage Five</a:t>
            </a:r>
          </a:p>
        </p:txBody>
      </p:sp>
      <p:sp>
        <p:nvSpPr>
          <p:cNvPr id="75" name="文本框 74"/>
          <p:cNvSpPr txBox="1"/>
          <p:nvPr/>
        </p:nvSpPr>
        <p:spPr>
          <a:xfrm>
            <a:off x="1099185" y="1572895"/>
            <a:ext cx="9805035" cy="3784600"/>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China, besides the more direct consequences of her struggle to gain and maintain supreme power, Wu’s leadership resulted in important effects regarding social class in Chinese society and in relation to state support for Taoism, Buddhism, education, and literature. Wu Zetian also had a monumental impact upon the statuary of the Longmen </a:t>
            </a:r>
            <a:r>
              <a:rPr lang="zh-CN" altLang="en-US" sz="2000" b="1">
                <a:solidFill>
                  <a:srgbClr val="C00000"/>
                </a:solidFill>
                <a:latin typeface="Times New Roman" panose="02020603050405020304" pitchFamily="18" charset="0"/>
                <a:cs typeface="Times New Roman" panose="02020603050405020304" pitchFamily="18" charset="0"/>
                <a:sym typeface="+mn-ea"/>
              </a:rPr>
              <a:t>Grottoes</a:t>
            </a:r>
            <a:r>
              <a:rPr lang="zh-CN" altLang="en-US" sz="2000">
                <a:latin typeface="Times New Roman" panose="02020603050405020304" pitchFamily="18" charset="0"/>
                <a:cs typeface="Times New Roman" panose="02020603050405020304" pitchFamily="18" charset="0"/>
                <a:sym typeface="+mn-ea"/>
              </a:rPr>
              <a:t> and the “Wordless</a:t>
            </a:r>
            <a:r>
              <a:rPr lang="zh-CN" altLang="en-US" sz="2000" b="1">
                <a:solidFill>
                  <a:srgbClr val="C00000"/>
                </a:solidFill>
                <a:latin typeface="Times New Roman" panose="02020603050405020304" pitchFamily="18" charset="0"/>
                <a:cs typeface="Times New Roman" panose="02020603050405020304" pitchFamily="18" charset="0"/>
                <a:sym typeface="+mn-ea"/>
              </a:rPr>
              <a:t> Stele</a:t>
            </a:r>
            <a:r>
              <a:rPr lang="zh-CN" altLang="en-US" sz="2000">
                <a:latin typeface="Times New Roman" panose="02020603050405020304" pitchFamily="18" charset="0"/>
                <a:cs typeface="Times New Roman" panose="02020603050405020304" pitchFamily="18" charset="0"/>
                <a:sym typeface="+mn-ea"/>
              </a:rPr>
              <a:t>” at the Qianling </a:t>
            </a:r>
            <a:r>
              <a:rPr lang="zh-CN" altLang="en-US" sz="2000" b="1">
                <a:solidFill>
                  <a:srgbClr val="C00000"/>
                </a:solidFill>
                <a:latin typeface="Times New Roman" panose="02020603050405020304" pitchFamily="18" charset="0"/>
                <a:cs typeface="Times New Roman" panose="02020603050405020304" pitchFamily="18" charset="0"/>
                <a:sym typeface="+mn-ea"/>
              </a:rPr>
              <a:t>Mausoleum</a:t>
            </a:r>
            <a:r>
              <a:rPr lang="zh-CN" altLang="en-US" sz="2000">
                <a:latin typeface="Times New Roman" panose="02020603050405020304" pitchFamily="18" charset="0"/>
                <a:cs typeface="Times New Roman" panose="02020603050405020304" pitchFamily="18" charset="0"/>
                <a:sym typeface="+mn-ea"/>
              </a:rPr>
              <a:t>, as well as the construction of some major buildings and bronze castings that no longer survive.</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Despite the important aspects of her reign, together with the suggestions of modern scholarship as to the long-term effects of some of her innovations in governance, much of the</a:t>
            </a:r>
          </a:p>
        </p:txBody>
      </p:sp>
      <p:sp>
        <p:nvSpPr>
          <p:cNvPr id="4" name="文本框 3"/>
          <p:cNvSpPr txBox="1"/>
          <p:nvPr/>
        </p:nvSpPr>
        <p:spPr>
          <a:xfrm>
            <a:off x="1096645" y="5699760"/>
            <a:ext cx="11095355"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grotto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洞穴</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stele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石碑</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mausoleum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陵墓</a:t>
            </a:r>
          </a:p>
        </p:txBody>
      </p:sp>
      <p:cxnSp>
        <p:nvCxnSpPr>
          <p:cNvPr id="5" name="直接连接符 4"/>
          <p:cNvCxnSpPr/>
          <p:nvPr/>
        </p:nvCxnSpPr>
        <p:spPr>
          <a:xfrm>
            <a:off x="1099185" y="569976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534160" y="913130"/>
            <a:ext cx="243713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5"/>
                  </a:solidFill>
                  <a:prstDash val="solid"/>
                </a:ln>
                <a:pattFill prst="ltDnDiag">
                  <a:fgClr>
                    <a:schemeClr val="accent5">
                      <a:lumMod val="60000"/>
                      <a:lumOff val="40000"/>
                    </a:schemeClr>
                  </a:fgClr>
                  <a:bgClr>
                    <a:schemeClr val="bg1"/>
                  </a:bgClr>
                </a:pattFill>
                <a:effectLst/>
              </a:rPr>
              <a:t>Passage Five</a:t>
            </a:r>
          </a:p>
        </p:txBody>
      </p:sp>
      <p:sp>
        <p:nvSpPr>
          <p:cNvPr id="75" name="文本框 74"/>
          <p:cNvSpPr txBox="1"/>
          <p:nvPr/>
        </p:nvSpPr>
        <p:spPr>
          <a:xfrm>
            <a:off x="1099185" y="1572895"/>
            <a:ext cx="10022205" cy="2861310"/>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attention paid to Wu Zetian has been to her gender, as the </a:t>
            </a:r>
            <a:r>
              <a:rPr lang="zh-CN" altLang="en-US" sz="2000" b="1">
                <a:solidFill>
                  <a:srgbClr val="C00000"/>
                </a:solidFill>
                <a:latin typeface="Times New Roman" panose="02020603050405020304" pitchFamily="18" charset="0"/>
                <a:cs typeface="Times New Roman" panose="02020603050405020304" pitchFamily="18" charset="0"/>
                <a:sym typeface="+mn-ea"/>
              </a:rPr>
              <a:t>anomalous </a:t>
            </a:r>
            <a:r>
              <a:rPr lang="zh-CN" altLang="en-US" sz="2000">
                <a:latin typeface="Times New Roman" panose="02020603050405020304" pitchFamily="18" charset="0"/>
                <a:cs typeface="Times New Roman" panose="02020603050405020304" pitchFamily="18" charset="0"/>
                <a:sym typeface="+mn-ea"/>
              </a:rPr>
              <a:t>female sovereign of a unified Chinese empire officially holding the title of Emperor of China. Besides her career as a political leader, Wu Zetian also had an active family life. Although family relationships sometimes became problematic, Wu Zetian was the mother of four sons, three of whom also carried the title of emperor, although one held that title only as a </a:t>
            </a:r>
            <a:r>
              <a:rPr lang="zh-CN" altLang="en-US" sz="2000" b="1">
                <a:solidFill>
                  <a:srgbClr val="C00000"/>
                </a:solidFill>
                <a:latin typeface="Times New Roman" panose="02020603050405020304" pitchFamily="18" charset="0"/>
                <a:cs typeface="Times New Roman" panose="02020603050405020304" pitchFamily="18" charset="0"/>
                <a:sym typeface="+mn-ea"/>
              </a:rPr>
              <a:t>posthumous</a:t>
            </a:r>
            <a:r>
              <a:rPr lang="zh-CN" altLang="en-US" sz="2000">
                <a:latin typeface="Times New Roman" panose="02020603050405020304" pitchFamily="18" charset="0"/>
                <a:cs typeface="Times New Roman" panose="02020603050405020304" pitchFamily="18" charset="0"/>
                <a:sym typeface="+mn-ea"/>
              </a:rPr>
              <a:t> honor. One of her grandsons became the renowned Emperor Xuanzong of Tang.</a:t>
            </a:r>
          </a:p>
        </p:txBody>
      </p:sp>
      <p:sp>
        <p:nvSpPr>
          <p:cNvPr id="4" name="文本框 3"/>
          <p:cNvSpPr txBox="1"/>
          <p:nvPr/>
        </p:nvSpPr>
        <p:spPr>
          <a:xfrm>
            <a:off x="1003935" y="5849620"/>
            <a:ext cx="11095355" cy="64516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anomalous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异常的；不规则的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posthumous</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adj.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死后的</a:t>
            </a:r>
          </a:p>
        </p:txBody>
      </p:sp>
      <p:cxnSp>
        <p:nvCxnSpPr>
          <p:cNvPr id="5" name="直接连接符 4"/>
          <p:cNvCxnSpPr/>
          <p:nvPr/>
        </p:nvCxnSpPr>
        <p:spPr>
          <a:xfrm>
            <a:off x="1099185" y="569976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7896860" y="4300855"/>
            <a:ext cx="3072130" cy="2303145"/>
          </a:xfrm>
          <a:prstGeom prst="rect">
            <a:avLst/>
          </a:prstGeom>
        </p:spPr>
      </p:pic>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703" y="845724"/>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3886921" y="1013365"/>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58148" y="2729569"/>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7002996" y="1441623"/>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576876" y="473053"/>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372517" y="2863156"/>
            <a:ext cx="1130239" cy="11302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7866883" y="4503323"/>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7723471" y="4325230"/>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7153761" y="4912257"/>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487154" y="4570167"/>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8765768" y="607469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9011193" y="1314991"/>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50406" y="2352147"/>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2375587" y="3104117"/>
            <a:ext cx="446864" cy="4468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136206" y="2457951"/>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569022" y="2863153"/>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958568" y="3534632"/>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7347622" y="1076999"/>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9614029" y="3517142"/>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8754995" y="307562"/>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8509575" y="1687036"/>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763797" y="2096797"/>
            <a:ext cx="2664415" cy="26644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600" b="1" dirty="0">
                <a:latin typeface="微软雅黑" panose="020B0503020204020204" pitchFamily="34" charset="-122"/>
                <a:ea typeface="微软雅黑" panose="020B0503020204020204" pitchFamily="34" charset="-122"/>
              </a:rPr>
              <a:t>4</a:t>
            </a:r>
            <a:endParaRPr lang="zh-CN" altLang="en-US" sz="16600" b="1" dirty="0">
              <a:latin typeface="微软雅黑" panose="020B0503020204020204" pitchFamily="34" charset="-122"/>
              <a:ea typeface="微软雅黑" panose="020B0503020204020204" pitchFamily="34" charset="-122"/>
            </a:endParaRPr>
          </a:p>
        </p:txBody>
      </p:sp>
      <p:sp>
        <p:nvSpPr>
          <p:cNvPr id="24" name="矩形 23"/>
          <p:cNvSpPr/>
          <p:nvPr/>
        </p:nvSpPr>
        <p:spPr>
          <a:xfrm>
            <a:off x="3341229" y="4954389"/>
            <a:ext cx="5509551" cy="768350"/>
          </a:xfrm>
          <a:prstGeom prst="rect">
            <a:avLst/>
          </a:prstGeom>
        </p:spPr>
        <p:txBody>
          <a:bodyPr wrap="square">
            <a:spAutoFit/>
          </a:bodyPr>
          <a:lstStyle/>
          <a:p>
            <a:pPr algn="ctr"/>
            <a:r>
              <a:rPr lang="en-US" sz="4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More Resources</a:t>
            </a:r>
            <a:endParaRPr lang="en-US" sz="4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矩形 25"/>
          <p:cNvSpPr/>
          <p:nvPr/>
        </p:nvSpPr>
        <p:spPr>
          <a:xfrm>
            <a:off x="21105" y="6649806"/>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2">
                    <a:lumMod val="20000"/>
                    <a:lumOff val="80000"/>
                  </a:schemeClr>
                </a:solidFill>
                <a:effectLst/>
                <a:uLnTx/>
                <a:uFillTx/>
              </a:rPr>
              <a:t>PPT</a:t>
            </a:r>
            <a:r>
              <a:rPr kumimoji="0" lang="zh-CN" altLang="en-US" sz="100" b="0" i="0" u="none" strike="noStrike" kern="0" cap="none" spc="0" normalizeH="0" baseline="0" noProof="0" dirty="0">
                <a:ln>
                  <a:noFill/>
                </a:ln>
                <a:solidFill>
                  <a:schemeClr val="accent2">
                    <a:lumMod val="20000"/>
                    <a:lumOff val="80000"/>
                  </a:schemeClr>
                </a:solidFill>
                <a:effectLst/>
                <a:uLnTx/>
                <a:uFillTx/>
              </a:rPr>
              <a:t>模板下载：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www.1ppt.com/moban/     </a:t>
            </a:r>
            <a:r>
              <a:rPr kumimoji="0" lang="zh-CN" altLang="en-US" sz="100" b="0" i="0" u="none" strike="noStrike" kern="0" cap="none" spc="0" normalizeH="0" baseline="0" noProof="0" dirty="0">
                <a:ln>
                  <a:noFill/>
                </a:ln>
                <a:solidFill>
                  <a:schemeClr val="accent2">
                    <a:lumMod val="20000"/>
                    <a:lumOff val="80000"/>
                  </a:schemeClr>
                </a:solidFill>
                <a:effectLst/>
                <a:uLnTx/>
                <a:uFillTx/>
              </a:rPr>
              <a:t>行业</a:t>
            </a:r>
            <a:r>
              <a:rPr kumimoji="0" lang="en-US" altLang="zh-CN" sz="100" b="0" i="0" u="none" strike="noStrike" kern="0" cap="none" spc="0" normalizeH="0" baseline="0" noProof="0" dirty="0">
                <a:ln>
                  <a:noFill/>
                </a:ln>
                <a:solidFill>
                  <a:schemeClr val="accent2">
                    <a:lumMod val="20000"/>
                    <a:lumOff val="80000"/>
                  </a:schemeClr>
                </a:solidFill>
                <a:effectLst/>
                <a:uLnTx/>
                <a:uFillTx/>
              </a:rPr>
              <a:t>PPT</a:t>
            </a:r>
            <a:r>
              <a:rPr kumimoji="0" lang="zh-CN" altLang="en-US" sz="100" b="0" i="0" u="none" strike="noStrike" kern="0" cap="none" spc="0" normalizeH="0" baseline="0" noProof="0" dirty="0">
                <a:ln>
                  <a:noFill/>
                </a:ln>
                <a:solidFill>
                  <a:schemeClr val="accent2">
                    <a:lumMod val="20000"/>
                    <a:lumOff val="80000"/>
                  </a:schemeClr>
                </a:solidFill>
                <a:effectLst/>
                <a:uLnTx/>
                <a:uFillTx/>
              </a:rPr>
              <a:t>模板：</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节日</a:t>
            </a:r>
            <a:r>
              <a:rPr kumimoji="0" lang="en-US" altLang="zh-CN" sz="100" b="0" i="0" u="none" strike="noStrike" kern="0" cap="none" spc="0" normalizeH="0" baseline="0" noProof="0" dirty="0">
                <a:ln>
                  <a:noFill/>
                </a:ln>
                <a:solidFill>
                  <a:schemeClr val="accent2">
                    <a:lumMod val="20000"/>
                    <a:lumOff val="80000"/>
                  </a:schemeClr>
                </a:solidFill>
                <a:effectLst/>
                <a:uLnTx/>
                <a:uFillTx/>
              </a:rPr>
              <a:t>PPT</a:t>
            </a:r>
            <a:r>
              <a:rPr kumimoji="0" lang="zh-CN" altLang="en-US" sz="100" b="0" i="0" u="none" strike="noStrike" kern="0" cap="none" spc="0" normalizeH="0" baseline="0" noProof="0" dirty="0">
                <a:ln>
                  <a:noFill/>
                </a:ln>
                <a:solidFill>
                  <a:schemeClr val="accent2">
                    <a:lumMod val="20000"/>
                    <a:lumOff val="80000"/>
                  </a:schemeClr>
                </a:solidFill>
                <a:effectLst/>
                <a:uLnTx/>
                <a:uFillTx/>
              </a:rPr>
              <a:t>模板：</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www.1ppt.com/jieri/           PPT</a:t>
            </a:r>
            <a:r>
              <a:rPr kumimoji="0" lang="zh-CN" altLang="en-US" sz="100" b="0" i="0" u="none" strike="noStrike" kern="0" cap="none" spc="0" normalizeH="0" baseline="0" noProof="0" dirty="0">
                <a:ln>
                  <a:noFill/>
                </a:ln>
                <a:solidFill>
                  <a:schemeClr val="accent2">
                    <a:lumMod val="20000"/>
                    <a:lumOff val="80000"/>
                  </a:schemeClr>
                </a:solidFill>
                <a:effectLst/>
                <a:uLnTx/>
                <a:uFillTx/>
              </a:rPr>
              <a:t>素材下载：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2">
                    <a:lumMod val="20000"/>
                    <a:lumOff val="80000"/>
                  </a:schemeClr>
                </a:solidFill>
                <a:effectLst/>
                <a:uLnTx/>
                <a:uFillTx/>
              </a:rPr>
              <a:t>PPT</a:t>
            </a:r>
            <a:r>
              <a:rPr kumimoji="0" lang="zh-CN" altLang="en-US" sz="100" b="0" i="0" u="none" strike="noStrike" kern="0" cap="none" spc="0" normalizeH="0" baseline="0" noProof="0" dirty="0">
                <a:ln>
                  <a:noFill/>
                </a:ln>
                <a:solidFill>
                  <a:schemeClr val="accent2">
                    <a:lumMod val="20000"/>
                    <a:lumOff val="80000"/>
                  </a:schemeClr>
                </a:solidFill>
                <a:effectLst/>
                <a:uLnTx/>
                <a:uFillTx/>
              </a:rPr>
              <a:t>背景图片：</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www.1ppt.com/beijing/      PPT</a:t>
            </a:r>
            <a:r>
              <a:rPr kumimoji="0" lang="zh-CN" altLang="en-US" sz="100" b="0" i="0" u="none" strike="noStrike" kern="0" cap="none" spc="0" normalizeH="0" baseline="0" noProof="0" dirty="0">
                <a:ln>
                  <a:noFill/>
                </a:ln>
                <a:solidFill>
                  <a:schemeClr val="accent2">
                    <a:lumMod val="20000"/>
                    <a:lumOff val="80000"/>
                  </a:schemeClr>
                </a:solidFill>
                <a:effectLst/>
                <a:uLnTx/>
                <a:uFillTx/>
              </a:rPr>
              <a:t>图表下载：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优秀</a:t>
            </a:r>
            <a:r>
              <a:rPr kumimoji="0" lang="en-US" altLang="zh-CN" sz="100" b="0" i="0" u="none" strike="noStrike" kern="0" cap="none" spc="0" normalizeH="0" baseline="0" noProof="0" dirty="0">
                <a:ln>
                  <a:noFill/>
                </a:ln>
                <a:solidFill>
                  <a:schemeClr val="accent2">
                    <a:lumMod val="20000"/>
                    <a:lumOff val="80000"/>
                  </a:schemeClr>
                </a:solidFill>
                <a:effectLst/>
                <a:uLnTx/>
                <a:uFillTx/>
              </a:rPr>
              <a:t>PPT</a:t>
            </a:r>
            <a:r>
              <a:rPr kumimoji="0" lang="zh-CN" altLang="en-US" sz="100" b="0" i="0" u="none" strike="noStrike" kern="0" cap="none" spc="0" normalizeH="0" baseline="0" noProof="0" dirty="0">
                <a:ln>
                  <a:noFill/>
                </a:ln>
                <a:solidFill>
                  <a:schemeClr val="accent2">
                    <a:lumMod val="20000"/>
                    <a:lumOff val="80000"/>
                  </a:schemeClr>
                </a:solidFill>
                <a:effectLst/>
                <a:uLnTx/>
                <a:uFillTx/>
              </a:rPr>
              <a:t>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www.1ppt.com/xiazai/        PPT</a:t>
            </a:r>
            <a:r>
              <a:rPr kumimoji="0" lang="zh-CN" altLang="en-US" sz="100" b="0" i="0" u="none" strike="noStrike" kern="0" cap="none" spc="0" normalizeH="0" baseline="0" noProof="0" dirty="0">
                <a:ln>
                  <a:noFill/>
                </a:ln>
                <a:solidFill>
                  <a:schemeClr val="accent2">
                    <a:lumMod val="20000"/>
                    <a:lumOff val="80000"/>
                  </a:schemeClr>
                </a:solidFill>
                <a:effectLst/>
                <a:uLnTx/>
                <a:uFillTx/>
              </a:rPr>
              <a:t>教程： </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2">
                    <a:lumMod val="20000"/>
                    <a:lumOff val="80000"/>
                  </a:schemeClr>
                </a:solidFill>
                <a:effectLst/>
                <a:uLnTx/>
                <a:uFillTx/>
              </a:rPr>
              <a:t>Word</a:t>
            </a:r>
            <a:r>
              <a:rPr kumimoji="0" lang="zh-CN" altLang="en-US" sz="100" b="0" i="0" u="none" strike="noStrike" kern="0" cap="none" spc="0" normalizeH="0" baseline="0" noProof="0" dirty="0">
                <a:ln>
                  <a:noFill/>
                </a:ln>
                <a:solidFill>
                  <a:schemeClr val="accent2">
                    <a:lumMod val="20000"/>
                    <a:lumOff val="80000"/>
                  </a:schemeClr>
                </a:solidFill>
                <a:effectLst/>
                <a:uLnTx/>
                <a:uFillTx/>
              </a:rPr>
              <a:t>教程： </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www.1ppt.com/word/              Excel</a:t>
            </a:r>
            <a:r>
              <a:rPr kumimoji="0" lang="zh-CN" altLang="en-US" sz="100" b="0" i="0" u="none" strike="noStrike" kern="0" cap="none" spc="0" normalizeH="0" baseline="0" noProof="0" dirty="0">
                <a:ln>
                  <a:noFill/>
                </a:ln>
                <a:solidFill>
                  <a:schemeClr val="accent2">
                    <a:lumMod val="20000"/>
                    <a:lumOff val="80000"/>
                  </a:schemeClr>
                </a:solidFill>
                <a:effectLst/>
                <a:uLnTx/>
                <a:uFillTx/>
              </a:rPr>
              <a:t>教程：</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资料下载：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www.1ppt.com/ziliao/                PPT</a:t>
            </a:r>
            <a:r>
              <a:rPr kumimoji="0" lang="zh-CN" altLang="en-US" sz="100" b="0" i="0" u="none" strike="noStrike" kern="0" cap="none" spc="0" normalizeH="0" baseline="0" noProof="0" dirty="0">
                <a:ln>
                  <a:noFill/>
                </a:ln>
                <a:solidFill>
                  <a:schemeClr val="accent2">
                    <a:lumMod val="20000"/>
                    <a:lumOff val="80000"/>
                  </a:schemeClr>
                </a:solidFill>
                <a:effectLst/>
                <a:uLnTx/>
                <a:uFillTx/>
              </a:rPr>
              <a:t>课件下载：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范文下载：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www.1ppt.com/fanwen/             </a:t>
            </a:r>
            <a:r>
              <a:rPr kumimoji="0" lang="zh-CN" altLang="en-US" sz="100" b="0" i="0" u="none" strike="noStrike" kern="0" cap="none" spc="0" normalizeH="0" baseline="0" noProof="0" dirty="0">
                <a:ln>
                  <a:noFill/>
                </a:ln>
                <a:solidFill>
                  <a:schemeClr val="accent2">
                    <a:lumMod val="20000"/>
                    <a:lumOff val="80000"/>
                  </a:schemeClr>
                </a:solidFill>
                <a:effectLst/>
                <a:uLnTx/>
                <a:uFillTx/>
              </a:rPr>
              <a:t>试卷下载：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教案下载：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字体下载：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2">
                    <a:lumMod val="20000"/>
                    <a:lumOff val="80000"/>
                  </a:schemeClr>
                </a:solidFill>
                <a:effectLst/>
                <a:uLnTx/>
                <a:uFillTx/>
              </a:rPr>
              <a:t> </a:t>
            </a:r>
            <a:endParaRPr kumimoji="0" lang="zh-CN" altLang="en-US" sz="100" b="0" i="0" u="none" strike="noStrike" kern="0" cap="none" spc="0" normalizeH="0" baseline="0" noProof="0" dirty="0">
              <a:ln>
                <a:noFill/>
              </a:ln>
              <a:solidFill>
                <a:schemeClr val="accent2">
                  <a:lumMod val="20000"/>
                  <a:lumOff val="80000"/>
                </a:schemeClr>
              </a:solidFill>
              <a:effectLst/>
              <a:uLnTx/>
              <a:uFillTx/>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36000">
                                          <p:cBhvr additive="base">
                                            <p:cTn id="7" dur="500" fill="hold"/>
                                            <p:tgtEl>
                                              <p:spTgt spid="24"/>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397123" y="-538250"/>
            <a:ext cx="2555690" cy="2296167"/>
            <a:chOff x="-1344978" y="-685187"/>
            <a:chExt cx="6781080" cy="6092478"/>
          </a:xfrm>
        </p:grpSpPr>
        <p:sp>
          <p:nvSpPr>
            <p:cNvPr id="45" name="椭圆 44"/>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8" name="直接连接符 57"/>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9" name="平行四边形 58"/>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4</a:t>
            </a:r>
            <a:endParaRPr lang="zh-CN" altLang="en-US" sz="3600" dirty="0">
              <a:solidFill>
                <a:schemeClr val="tx1">
                  <a:lumMod val="75000"/>
                  <a:lumOff val="25000"/>
                </a:schemeClr>
              </a:solidFill>
            </a:endParaRPr>
          </a:p>
        </p:txBody>
      </p:sp>
      <p:sp>
        <p:nvSpPr>
          <p:cNvPr id="60" name="矩形 59"/>
          <p:cNvSpPr/>
          <p:nvPr/>
        </p:nvSpPr>
        <p:spPr>
          <a:xfrm>
            <a:off x="3206158" y="351898"/>
            <a:ext cx="4690556" cy="460375"/>
          </a:xfrm>
          <a:prstGeom prst="rect">
            <a:avLst/>
          </a:prstGeom>
        </p:spPr>
        <p:txBody>
          <a:bodyPr wrap="square">
            <a:spAutoFit/>
          </a:bodyPr>
          <a:lstStyle/>
          <a:p>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M</a:t>
            </a:r>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ore Resources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2158365" y="1358900"/>
            <a:ext cx="4152900" cy="398780"/>
          </a:xfrm>
          <a:prstGeom prst="rect">
            <a:avLst/>
          </a:prstGeom>
          <a:noFill/>
        </p:spPr>
        <p:txBody>
          <a:bodyPr wrap="square" rtlCol="0">
            <a:spAutoFit/>
          </a:bodyPr>
          <a:lstStyle/>
          <a:p>
            <a:r>
              <a:rPr lang="zh-CN" altLang="en-US" sz="2000">
                <a:ln/>
                <a:solidFill>
                  <a:schemeClr val="accent1"/>
                </a:solidFill>
                <a:effectLst>
                  <a:outerShdw blurRad="38100" dist="25400" dir="5400000" algn="ctr" rotWithShape="0">
                    <a:srgbClr val="6E747A">
                      <a:alpha val="43000"/>
                    </a:srgbClr>
                  </a:outerShdw>
                </a:effectLst>
              </a:rPr>
              <a:t>A. Enjoy the following videos.</a:t>
            </a:r>
          </a:p>
        </p:txBody>
      </p:sp>
      <p:sp>
        <p:nvSpPr>
          <p:cNvPr id="3" name="文本框 2"/>
          <p:cNvSpPr txBox="1"/>
          <p:nvPr/>
        </p:nvSpPr>
        <p:spPr>
          <a:xfrm>
            <a:off x="2025015" y="2106930"/>
            <a:ext cx="8543925" cy="4246245"/>
          </a:xfrm>
          <a:prstGeom prst="rect">
            <a:avLst/>
          </a:prstGeom>
          <a:noFill/>
        </p:spPr>
        <p:txBody>
          <a:bodyPr wrap="square" rtlCol="0" anchor="t">
            <a:spAutoFit/>
          </a:bodyPr>
          <a:lstStyle/>
          <a:p>
            <a:pPr algn="just" fontAlgn="auto">
              <a:lnSpc>
                <a:spcPct val="150000"/>
              </a:lnSpc>
            </a:pPr>
            <a:r>
              <a:rPr lang="zh-CN" altLang="en-US" sz="2000">
                <a:latin typeface="Times New Roman" panose="02020603050405020304" pitchFamily="18" charset="0"/>
                <a:cs typeface="Times New Roman" panose="02020603050405020304" pitchFamily="18" charset="0"/>
              </a:rPr>
              <a:t>1. http://www.tudou.com/programs/view/W37p6V4xvMU</a:t>
            </a:r>
          </a:p>
          <a:p>
            <a:pPr algn="just" fontAlgn="auto">
              <a:lnSpc>
                <a:spcPct val="150000"/>
              </a:lnSpc>
            </a:pPr>
            <a:r>
              <a:rPr lang="zh-CN" altLang="en-US" sz="2000">
                <a:latin typeface="Times New Roman" panose="02020603050405020304" pitchFamily="18" charset="0"/>
                <a:cs typeface="Times New Roman" panose="02020603050405020304" pitchFamily="18" charset="0"/>
              </a:rPr>
              <a:t>2. http://www.ellentv.com/episodes/ellens-season-13-premiere-week-with-hillary clinton-p-nkand-macey-hensley/</a:t>
            </a:r>
          </a:p>
          <a:p>
            <a:pPr algn="just" fontAlgn="auto">
              <a:lnSpc>
                <a:spcPct val="150000"/>
              </a:lnSpc>
            </a:pPr>
            <a:endParaRPr lang="zh-CN" altLang="en-US" sz="2000">
              <a:latin typeface="Times New Roman" panose="02020603050405020304" pitchFamily="18" charset="0"/>
              <a:cs typeface="Times New Roman" panose="02020603050405020304" pitchFamily="18" charset="0"/>
            </a:endParaRPr>
          </a:p>
          <a:p>
            <a:pPr indent="457200" algn="just" fontAlgn="auto">
              <a:lnSpc>
                <a:spcPct val="150000"/>
              </a:lnSpc>
            </a:pPr>
            <a:r>
              <a:rPr lang="zh-CN" altLang="en-US" sz="2000" b="1">
                <a:latin typeface="Times New Roman" panose="02020603050405020304" pitchFamily="18" charset="0"/>
                <a:cs typeface="Times New Roman" panose="02020603050405020304" pitchFamily="18" charset="0"/>
              </a:rPr>
              <a:t>These two videos are about the interview of Hilary Clinton, a successful lady in the political world. The Ellen DeGeneres Show (often shortened to and stylized as Ellen) is an American television talk show hosted by comedian/actress Ellen DeGeneres. The program combines comedy, celebrity, musical guests and human-interest stories.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14:bounceEnd="36000">
                                          <p:cBhvr additive="base">
                                            <p:cTn id="7" dur="500" fill="hold"/>
                                            <p:tgtEl>
                                              <p:spTgt spid="60"/>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397123" y="-538250"/>
            <a:ext cx="2555690" cy="2296167"/>
            <a:chOff x="-1344978" y="-685187"/>
            <a:chExt cx="6781080" cy="6092478"/>
          </a:xfrm>
        </p:grpSpPr>
        <p:sp>
          <p:nvSpPr>
            <p:cNvPr id="45" name="椭圆 44"/>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8" name="直接连接符 57"/>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9" name="平行四边形 58"/>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4</a:t>
            </a:r>
            <a:endParaRPr lang="zh-CN" altLang="en-US" sz="3600" dirty="0">
              <a:solidFill>
                <a:schemeClr val="tx1">
                  <a:lumMod val="75000"/>
                  <a:lumOff val="25000"/>
                </a:schemeClr>
              </a:solidFill>
            </a:endParaRPr>
          </a:p>
        </p:txBody>
      </p:sp>
      <p:sp>
        <p:nvSpPr>
          <p:cNvPr id="60" name="矩形 59"/>
          <p:cNvSpPr/>
          <p:nvPr/>
        </p:nvSpPr>
        <p:spPr>
          <a:xfrm>
            <a:off x="3206158" y="351898"/>
            <a:ext cx="4690556" cy="460375"/>
          </a:xfrm>
          <a:prstGeom prst="rect">
            <a:avLst/>
          </a:prstGeom>
        </p:spPr>
        <p:txBody>
          <a:bodyPr wrap="square">
            <a:spAutoFit/>
          </a:bodyPr>
          <a:lstStyle/>
          <a:p>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M</a:t>
            </a:r>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ore Resources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2158365" y="1358900"/>
            <a:ext cx="4152900" cy="398780"/>
          </a:xfrm>
          <a:prstGeom prst="rect">
            <a:avLst/>
          </a:prstGeom>
          <a:noFill/>
        </p:spPr>
        <p:txBody>
          <a:bodyPr wrap="square" rtlCol="0">
            <a:spAutoFit/>
          </a:bodyPr>
          <a:lstStyle/>
          <a:p>
            <a:r>
              <a:rPr lang="zh-CN" altLang="en-US" sz="2000">
                <a:solidFill>
                  <a:schemeClr val="accent1"/>
                </a:solidFill>
                <a:effectLst>
                  <a:outerShdw blurRad="38100" dist="25400" dir="5400000" algn="ctr" rotWithShape="0">
                    <a:srgbClr val="6E747A">
                      <a:alpha val="43000"/>
                    </a:srgbClr>
                  </a:outerShdw>
                </a:effectLst>
              </a:rPr>
              <a:t>B. Surf the Internet.</a:t>
            </a:r>
          </a:p>
        </p:txBody>
      </p:sp>
      <p:sp>
        <p:nvSpPr>
          <p:cNvPr id="3" name="文本框 2"/>
          <p:cNvSpPr txBox="1"/>
          <p:nvPr/>
        </p:nvSpPr>
        <p:spPr>
          <a:xfrm>
            <a:off x="1406525" y="2106930"/>
            <a:ext cx="10296525" cy="3784600"/>
          </a:xfrm>
          <a:prstGeom prst="rect">
            <a:avLst/>
          </a:prstGeom>
          <a:noFill/>
        </p:spPr>
        <p:txBody>
          <a:bodyPr wrap="square" rtlCol="0" anchor="t">
            <a:spAutoFit/>
          </a:bodyPr>
          <a:lstStyle/>
          <a:p>
            <a:pPr algn="just" fontAlgn="auto">
              <a:lnSpc>
                <a:spcPct val="150000"/>
              </a:lnSpc>
            </a:pPr>
            <a:r>
              <a:rPr lang="zh-CN" altLang="en-US" sz="2000">
                <a:latin typeface="Times New Roman" panose="02020603050405020304" pitchFamily="18" charset="0"/>
                <a:cs typeface="Times New Roman" panose="02020603050405020304" pitchFamily="18" charset="0"/>
              </a:rPr>
              <a:t>1. https://www.ndi.org/dcc-parties</a:t>
            </a:r>
          </a:p>
          <a:p>
            <a:pPr algn="just" fontAlgn="auto">
              <a:lnSpc>
                <a:spcPct val="150000"/>
              </a:lnSpc>
            </a:pPr>
            <a:r>
              <a:rPr lang="zh-CN" altLang="en-US" sz="2000">
                <a:latin typeface="Times New Roman" panose="02020603050405020304" pitchFamily="18" charset="0"/>
                <a:cs typeface="Times New Roman" panose="02020603050405020304" pitchFamily="18" charset="0"/>
              </a:rPr>
              <a:t>   </a:t>
            </a:r>
            <a:r>
              <a:rPr lang="zh-CN" altLang="en-US" sz="2000" b="1">
                <a:latin typeface="Times New Roman" panose="02020603050405020304" pitchFamily="18" charset="0"/>
                <a:cs typeface="Times New Roman" panose="02020603050405020304" pitchFamily="18" charset="0"/>
              </a:rPr>
              <a:t> This website tells us more about how to empower women for stronger political parties.</a:t>
            </a:r>
          </a:p>
          <a:p>
            <a:pPr algn="just" fontAlgn="auto">
              <a:lnSpc>
                <a:spcPct val="150000"/>
              </a:lnSpc>
            </a:pPr>
            <a:endParaRPr lang="zh-CN" altLang="en-US" sz="2000">
              <a:latin typeface="Times New Roman" panose="02020603050405020304" pitchFamily="18" charset="0"/>
              <a:cs typeface="Times New Roman" panose="02020603050405020304" pitchFamily="18" charset="0"/>
            </a:endParaRPr>
          </a:p>
          <a:p>
            <a:pPr algn="just" fontAlgn="auto">
              <a:lnSpc>
                <a:spcPct val="150000"/>
              </a:lnSpc>
            </a:pPr>
            <a:r>
              <a:rPr lang="zh-CN" altLang="en-US" sz="2000">
                <a:latin typeface="Times New Roman" panose="02020603050405020304" pitchFamily="18" charset="0"/>
                <a:cs typeface="Times New Roman" panose="02020603050405020304" pitchFamily="18" charset="0"/>
              </a:rPr>
              <a:t>2. http://www.huffingtonpost.com/news/women-in-politics/</a:t>
            </a:r>
          </a:p>
          <a:p>
            <a:pPr algn="just" fontAlgn="auto">
              <a:lnSpc>
                <a:spcPct val="150000"/>
              </a:lnSpc>
            </a:pPr>
            <a:r>
              <a:rPr lang="zh-CN" altLang="en-US" sz="2000">
                <a:latin typeface="Times New Roman" panose="02020603050405020304" pitchFamily="18" charset="0"/>
                <a:cs typeface="Times New Roman" panose="02020603050405020304" pitchFamily="18" charset="0"/>
              </a:rPr>
              <a:t>    </a:t>
            </a:r>
            <a:r>
              <a:rPr lang="zh-CN" altLang="en-US" sz="2000" b="1">
                <a:latin typeface="Times New Roman" panose="02020603050405020304" pitchFamily="18" charset="0"/>
                <a:cs typeface="Times New Roman" panose="02020603050405020304" pitchFamily="18" charset="0"/>
              </a:rPr>
              <a:t>This link offers us more information about women politicians.</a:t>
            </a:r>
            <a:endParaRPr lang="zh-CN" altLang="en-US" sz="2000">
              <a:latin typeface="Times New Roman" panose="02020603050405020304" pitchFamily="18" charset="0"/>
              <a:cs typeface="Times New Roman" panose="02020603050405020304" pitchFamily="18" charset="0"/>
            </a:endParaRPr>
          </a:p>
          <a:p>
            <a:pPr algn="just" fontAlgn="auto">
              <a:lnSpc>
                <a:spcPct val="150000"/>
              </a:lnSpc>
            </a:pPr>
            <a:endParaRPr lang="zh-CN" altLang="en-US" sz="2000">
              <a:latin typeface="Times New Roman" panose="02020603050405020304" pitchFamily="18" charset="0"/>
              <a:cs typeface="Times New Roman" panose="02020603050405020304" pitchFamily="18" charset="0"/>
            </a:endParaRPr>
          </a:p>
          <a:p>
            <a:pPr algn="just" fontAlgn="auto">
              <a:lnSpc>
                <a:spcPct val="150000"/>
              </a:lnSpc>
            </a:pPr>
            <a:r>
              <a:rPr lang="zh-CN" altLang="en-US" sz="2000">
                <a:latin typeface="Times New Roman" panose="02020603050405020304" pitchFamily="18" charset="0"/>
                <a:cs typeface="Times New Roman" panose="02020603050405020304" pitchFamily="18" charset="0"/>
              </a:rPr>
              <a:t>3. https://en.wikipedia.org/wiki/Women_in_the_workforce</a:t>
            </a:r>
          </a:p>
          <a:p>
            <a:pPr algn="just" fontAlgn="auto">
              <a:lnSpc>
                <a:spcPct val="150000"/>
              </a:lnSpc>
            </a:pPr>
            <a:r>
              <a:rPr lang="zh-CN" altLang="en-US" sz="2000" b="1">
                <a:latin typeface="Times New Roman" panose="02020603050405020304" pitchFamily="18" charset="0"/>
                <a:cs typeface="Times New Roman" panose="02020603050405020304" pitchFamily="18" charset="0"/>
              </a:rPr>
              <a:t>    If you log onto this web, you will see more about women in the working force.</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14:bounceEnd="36000">
                                          <p:cBhvr additive="base">
                                            <p:cTn id="7" dur="500" fill="hold"/>
                                            <p:tgtEl>
                                              <p:spTgt spid="60"/>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397123" y="-538250"/>
            <a:ext cx="2555690" cy="2296167"/>
            <a:chOff x="-1344978" y="-685187"/>
            <a:chExt cx="6781080" cy="6092478"/>
          </a:xfrm>
        </p:grpSpPr>
        <p:sp>
          <p:nvSpPr>
            <p:cNvPr id="2" name="椭圆 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 name="直接连接符 15"/>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7" name="平行四边形 16"/>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1</a:t>
            </a:r>
            <a:endParaRPr lang="zh-CN" altLang="en-US" sz="3600" dirty="0">
              <a:solidFill>
                <a:schemeClr val="tx1">
                  <a:lumMod val="75000"/>
                  <a:lumOff val="25000"/>
                </a:schemeClr>
              </a:solidFill>
            </a:endParaRPr>
          </a:p>
        </p:txBody>
      </p:sp>
      <p:sp>
        <p:nvSpPr>
          <p:cNvPr id="19" name="矩形 18"/>
          <p:cNvSpPr/>
          <p:nvPr/>
        </p:nvSpPr>
        <p:spPr>
          <a:xfrm>
            <a:off x="3206158" y="351898"/>
            <a:ext cx="4690556" cy="460375"/>
          </a:xfrm>
          <a:prstGeom prst="rect">
            <a:avLst/>
          </a:prstGeom>
        </p:spPr>
        <p:txBody>
          <a:bodyPr wrap="square">
            <a:spAutoFit/>
          </a:bodyPr>
          <a:lstStyle/>
          <a:p>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Lead-in</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1759585" y="1297305"/>
            <a:ext cx="9129395" cy="50673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B. Discuss the following questions.</a:t>
            </a:r>
          </a:p>
        </p:txBody>
      </p:sp>
      <p:sp>
        <p:nvSpPr>
          <p:cNvPr id="75" name="文本框 74"/>
          <p:cNvSpPr txBox="1"/>
          <p:nvPr/>
        </p:nvSpPr>
        <p:spPr>
          <a:xfrm>
            <a:off x="1534160" y="2302510"/>
            <a:ext cx="9236075" cy="2861310"/>
          </a:xfrm>
          <a:prstGeom prst="rect">
            <a:avLst/>
          </a:prstGeom>
          <a:noFill/>
        </p:spPr>
        <p:txBody>
          <a:bodyPr wrap="square" rtlCol="0" anchor="t">
            <a:spAutoFit/>
          </a:bodyPr>
          <a:lstStyle/>
          <a:p>
            <a:pPr algn="just" fontAlgn="auto">
              <a:lnSpc>
                <a:spcPct val="150000"/>
              </a:lnSpc>
            </a:pPr>
            <a:r>
              <a:rPr lang="zh-CN" altLang="en-US" sz="2400">
                <a:latin typeface="Times New Roman" panose="02020603050405020304" pitchFamily="18" charset="0"/>
                <a:cs typeface="Times New Roman" panose="02020603050405020304" pitchFamily="18" charset="0"/>
              </a:rPr>
              <a:t>Generally speaking women are under-represented in the governments of most countries. However, an increasing number of women are elected by voters as heads of state or government.</a:t>
            </a:r>
          </a:p>
          <a:p>
            <a:pPr algn="just" fontAlgn="auto">
              <a:lnSpc>
                <a:spcPct val="150000"/>
              </a:lnSpc>
            </a:pPr>
            <a:r>
              <a:rPr lang="zh-CN" altLang="en-US" sz="2400" b="1">
                <a:latin typeface="Times New Roman" panose="02020603050405020304" pitchFamily="18" charset="0"/>
                <a:cs typeface="Times New Roman" panose="02020603050405020304" pitchFamily="18" charset="0"/>
              </a:rPr>
              <a:t>What role do you think female politicians can play in modern world? Can you make a comparison between male and female politicians?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36000">
                                          <p:cBhvr additive="base">
                                            <p:cTn id="7" dur="500" fill="hold"/>
                                            <p:tgtEl>
                                              <p:spTgt spid="19"/>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703" y="845724"/>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3886921" y="1013365"/>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58148" y="2729569"/>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7002996" y="1441623"/>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576876" y="473053"/>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372517" y="2863156"/>
            <a:ext cx="1130239" cy="11302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7866883" y="4503323"/>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7723471" y="4325230"/>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7153761" y="4912257"/>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487154" y="4570167"/>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8765768" y="607469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9011193" y="1314991"/>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50406" y="2352147"/>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2375587" y="3104117"/>
            <a:ext cx="446864" cy="4468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136206" y="2457951"/>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569022" y="2863153"/>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958568" y="3534632"/>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7347622" y="1076999"/>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9614029" y="3517142"/>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8754995" y="307562"/>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8509575" y="1687036"/>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763797" y="2096797"/>
            <a:ext cx="2664415" cy="26644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600" b="1" dirty="0">
                <a:latin typeface="微软雅黑" panose="020B0503020204020204" pitchFamily="34" charset="-122"/>
                <a:ea typeface="微软雅黑" panose="020B0503020204020204" pitchFamily="34" charset="-122"/>
              </a:rPr>
              <a:t>2</a:t>
            </a:r>
            <a:endParaRPr lang="zh-CN" altLang="en-US" sz="16600" b="1" dirty="0">
              <a:latin typeface="微软雅黑" panose="020B0503020204020204" pitchFamily="34" charset="-122"/>
              <a:ea typeface="微软雅黑" panose="020B0503020204020204" pitchFamily="34" charset="-122"/>
            </a:endParaRPr>
          </a:p>
        </p:txBody>
      </p:sp>
      <p:sp>
        <p:nvSpPr>
          <p:cNvPr id="24" name="矩形 23"/>
          <p:cNvSpPr/>
          <p:nvPr/>
        </p:nvSpPr>
        <p:spPr>
          <a:xfrm>
            <a:off x="3341229" y="4954389"/>
            <a:ext cx="5509551" cy="768350"/>
          </a:xfrm>
          <a:prstGeom prst="rect">
            <a:avLst/>
          </a:prstGeom>
        </p:spPr>
        <p:txBody>
          <a:bodyPr wrap="square">
            <a:spAutoFit/>
          </a:bodyPr>
          <a:lstStyle/>
          <a:p>
            <a:pPr algn="ctr"/>
            <a:r>
              <a:rPr lang="en-US" sz="4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36000">
                                          <p:cBhvr additive="base">
                                            <p:cTn id="7" dur="500" fill="hold"/>
                                            <p:tgtEl>
                                              <p:spTgt spid="24"/>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948815" y="1052830"/>
            <a:ext cx="156019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one</a:t>
            </a:r>
          </a:p>
        </p:txBody>
      </p:sp>
      <p:sp>
        <p:nvSpPr>
          <p:cNvPr id="18" name="文本框 17"/>
          <p:cNvSpPr txBox="1"/>
          <p:nvPr/>
        </p:nvSpPr>
        <p:spPr>
          <a:xfrm>
            <a:off x="1948815" y="1513205"/>
            <a:ext cx="91293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One and discuss the following questions with your classmates.</a:t>
            </a:r>
          </a:p>
        </p:txBody>
      </p:sp>
      <p:sp>
        <p:nvSpPr>
          <p:cNvPr id="75" name="文本框 74"/>
          <p:cNvSpPr txBox="1"/>
          <p:nvPr/>
        </p:nvSpPr>
        <p:spPr>
          <a:xfrm>
            <a:off x="1531620" y="2165985"/>
            <a:ext cx="9236075" cy="645160"/>
          </a:xfrm>
          <a:prstGeom prst="rect">
            <a:avLst/>
          </a:prstGeom>
          <a:noFill/>
        </p:spPr>
        <p:txBody>
          <a:bodyPr wrap="square" rtlCol="0" anchor="t">
            <a:spAutoFit/>
          </a:bodyPr>
          <a:lstStyle/>
          <a:p>
            <a:pPr algn="just" fontAlgn="auto">
              <a:lnSpc>
                <a:spcPct val="150000"/>
              </a:lnSpc>
            </a:pPr>
            <a:r>
              <a:rPr lang="zh-CN" altLang="en-US" sz="2400">
                <a:latin typeface="Times New Roman" panose="02020603050405020304" pitchFamily="18" charset="0"/>
                <a:cs typeface="Times New Roman" panose="02020603050405020304" pitchFamily="18" charset="0"/>
              </a:rPr>
              <a:t>1. How do you understand liberal democracy in American history?</a:t>
            </a:r>
          </a:p>
        </p:txBody>
      </p:sp>
      <p:sp>
        <p:nvSpPr>
          <p:cNvPr id="4" name="文本框 3"/>
          <p:cNvSpPr txBox="1"/>
          <p:nvPr/>
        </p:nvSpPr>
        <p:spPr>
          <a:xfrm>
            <a:off x="1530985" y="2811145"/>
            <a:ext cx="9129395" cy="3830955"/>
          </a:xfrm>
          <a:prstGeom prst="rect">
            <a:avLst/>
          </a:prstGeom>
          <a:noFill/>
        </p:spPr>
        <p:txBody>
          <a:bodyPr wrap="square" rtlCol="0" anchor="t">
            <a:spAutoFit/>
          </a:bodyPr>
          <a:lstStyle/>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Liberal democracy is a form of representative democracy in which elected representatives who hold power are limited by the Constitution that emphasizes protecting individual liberties, equality and the rights of minority groups. Among many liberties that might be protected are freedom of speech and assembly, freedom of religion, the right to private property and privacy as well as equality under the rule of law. Such constitutional rights, also called liberal rights, are guaranteed through various institutions and statutory laws. Additionally, the laws of contemporary liberal democracies prohibit majoritarianism, which is the rule by the will of majority, when it harms those in the minority.</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ox(in)">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ox(in)">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948815" y="1052830"/>
            <a:ext cx="156019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one</a:t>
            </a:r>
          </a:p>
        </p:txBody>
      </p:sp>
      <p:sp>
        <p:nvSpPr>
          <p:cNvPr id="18" name="文本框 17"/>
          <p:cNvSpPr txBox="1"/>
          <p:nvPr/>
        </p:nvSpPr>
        <p:spPr>
          <a:xfrm>
            <a:off x="1948815" y="1513205"/>
            <a:ext cx="91293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One and discuss the following questions with your classmates.</a:t>
            </a:r>
          </a:p>
        </p:txBody>
      </p:sp>
      <p:sp>
        <p:nvSpPr>
          <p:cNvPr id="75" name="文本框 74"/>
          <p:cNvSpPr txBox="1"/>
          <p:nvPr/>
        </p:nvSpPr>
        <p:spPr>
          <a:xfrm>
            <a:off x="1531620" y="2566035"/>
            <a:ext cx="9236075" cy="645160"/>
          </a:xfrm>
          <a:prstGeom prst="rect">
            <a:avLst/>
          </a:prstGeom>
          <a:noFill/>
        </p:spPr>
        <p:txBody>
          <a:bodyPr wrap="square" rtlCol="0" anchor="t">
            <a:spAutoFit/>
          </a:bodyPr>
          <a:lstStyle/>
          <a:p>
            <a:pPr algn="just" fontAlgn="auto">
              <a:lnSpc>
                <a:spcPct val="150000"/>
              </a:lnSpc>
            </a:pPr>
            <a:r>
              <a:rPr lang="en-US" altLang="zh-CN" sz="2400">
                <a:latin typeface="Times New Roman" panose="02020603050405020304" pitchFamily="18" charset="0"/>
                <a:cs typeface="Times New Roman" panose="02020603050405020304" pitchFamily="18" charset="0"/>
              </a:rPr>
              <a:t>2. </a:t>
            </a:r>
            <a:r>
              <a:rPr lang="zh-CN" altLang="en-US" sz="2400">
                <a:latin typeface="Times New Roman" panose="02020603050405020304" pitchFamily="18" charset="0"/>
                <a:cs typeface="Times New Roman" panose="02020603050405020304" pitchFamily="18" charset="0"/>
              </a:rPr>
              <a:t>Why does the author believe that Americans are of contradiction?</a:t>
            </a:r>
          </a:p>
        </p:txBody>
      </p:sp>
      <p:sp>
        <p:nvSpPr>
          <p:cNvPr id="4" name="文本框 3"/>
          <p:cNvSpPr txBox="1"/>
          <p:nvPr/>
        </p:nvSpPr>
        <p:spPr>
          <a:xfrm>
            <a:off x="1584960" y="3611245"/>
            <a:ext cx="8496300" cy="2353310"/>
          </a:xfrm>
          <a:prstGeom prst="rect">
            <a:avLst/>
          </a:prstGeom>
          <a:noFill/>
        </p:spPr>
        <p:txBody>
          <a:bodyPr wrap="square" rtlCol="0" anchor="t">
            <a:spAutoFit/>
          </a:bodyPr>
          <a:lstStyle/>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America is made up of several different outlooks and lifestyles. Being contradictory is one thing that a big country couldn’t avoid. For instance, the US is obsessed with outward appearance and materialistic wealth in contradiction with the inner nature of spirituality.</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948815" y="1052830"/>
            <a:ext cx="156019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one</a:t>
            </a:r>
          </a:p>
        </p:txBody>
      </p:sp>
      <p:sp>
        <p:nvSpPr>
          <p:cNvPr id="18" name="文本框 17"/>
          <p:cNvSpPr txBox="1"/>
          <p:nvPr/>
        </p:nvSpPr>
        <p:spPr>
          <a:xfrm>
            <a:off x="1948815" y="1513205"/>
            <a:ext cx="91293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One and discuss the following questions with your classmates.</a:t>
            </a:r>
          </a:p>
        </p:txBody>
      </p:sp>
      <p:sp>
        <p:nvSpPr>
          <p:cNvPr id="75" name="文本框 74"/>
          <p:cNvSpPr txBox="1"/>
          <p:nvPr/>
        </p:nvSpPr>
        <p:spPr>
          <a:xfrm>
            <a:off x="1759585" y="2366010"/>
            <a:ext cx="9236075" cy="645160"/>
          </a:xfrm>
          <a:prstGeom prst="rect">
            <a:avLst/>
          </a:prstGeom>
          <a:noFill/>
        </p:spPr>
        <p:txBody>
          <a:bodyPr wrap="square" rtlCol="0" anchor="t">
            <a:spAutoFit/>
          </a:bodyPr>
          <a:lstStyle/>
          <a:p>
            <a:pPr algn="just" fontAlgn="auto">
              <a:lnSpc>
                <a:spcPct val="150000"/>
              </a:lnSpc>
            </a:pPr>
            <a:r>
              <a:rPr lang="zh-CN" altLang="en-US" sz="2400">
                <a:latin typeface="Times New Roman" panose="02020603050405020304" pitchFamily="18" charset="0"/>
                <a:cs typeface="Times New Roman" panose="02020603050405020304" pitchFamily="18" charset="0"/>
              </a:rPr>
              <a:t>3. What does the author think of “the holidays” in the U.S.?</a:t>
            </a:r>
          </a:p>
        </p:txBody>
      </p:sp>
      <p:sp>
        <p:nvSpPr>
          <p:cNvPr id="4" name="文本框 3"/>
          <p:cNvSpPr txBox="1"/>
          <p:nvPr/>
        </p:nvSpPr>
        <p:spPr>
          <a:xfrm>
            <a:off x="1531620" y="3260725"/>
            <a:ext cx="8780145" cy="2814955"/>
          </a:xfrm>
          <a:prstGeom prst="rect">
            <a:avLst/>
          </a:prstGeom>
          <a:noFill/>
        </p:spPr>
        <p:txBody>
          <a:bodyPr wrap="square" rtlCol="0" anchor="t">
            <a:spAutoFit/>
          </a:bodyPr>
          <a:lstStyle/>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In the tradition of the liberal democracies, there are no public holidays to mark Easter or Christmas. Instead, in this overwhelmingly Christian country, people take a vacation day on Good Friday if they want to attend church and Christmas. Such vacation days are called “the holidays”, which include the Jewish festival of Hanukkah.</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Fallback>
  </mc:AlternateContent>
</p:sld>
</file>

<file path=ppt/theme/theme1.xml><?xml version="1.0" encoding="utf-8"?>
<a:theme xmlns:a="http://schemas.openxmlformats.org/drawingml/2006/main" name="第一PPT，www.1ppt.com">
  <a:themeElements>
    <a:clrScheme name="MOMODA1">
      <a:dk1>
        <a:sysClr val="windowText" lastClr="000000"/>
      </a:dk1>
      <a:lt1>
        <a:sysClr val="window" lastClr="FFFFFF"/>
      </a:lt1>
      <a:dk2>
        <a:srgbClr val="A5A5A5"/>
      </a:dk2>
      <a:lt2>
        <a:srgbClr val="DCD8DC"/>
      </a:lt2>
      <a:accent1>
        <a:srgbClr val="CF5F55"/>
      </a:accent1>
      <a:accent2>
        <a:srgbClr val="F2C06B"/>
      </a:accent2>
      <a:accent3>
        <a:srgbClr val="5F9387"/>
      </a:accent3>
      <a:accent4>
        <a:srgbClr val="97A6AB"/>
      </a:accent4>
      <a:accent5>
        <a:srgbClr val="837664"/>
      </a:accent5>
      <a:accent6>
        <a:srgbClr val="3F3F3F"/>
      </a:accent6>
      <a:hlink>
        <a:srgbClr val="FFFFFF"/>
      </a:hlink>
      <a:folHlink>
        <a:srgbClr val="8C8C8C"/>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6012</Words>
  <Application>Microsoft Office PowerPoint</Application>
  <PresentationFormat>宽屏</PresentationFormat>
  <Paragraphs>421</Paragraphs>
  <Slides>48</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48</vt:i4>
      </vt:variant>
    </vt:vector>
  </HeadingPairs>
  <TitlesOfParts>
    <vt:vector size="55" baseType="lpstr">
      <vt:lpstr>宋体</vt:lpstr>
      <vt:lpstr>微软雅黑</vt:lpstr>
      <vt:lpstr>Arial</vt:lpstr>
      <vt:lpstr>Calibri</vt:lpstr>
      <vt:lpstr>Calibri Light</vt:lpstr>
      <vt:lpstr>Times New Roman</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彩色气泡</dc:title>
  <dc:creator>第一PPT</dc:creator>
  <cp:keywords>www.1ppt.com</cp:keywords>
  <cp:lastModifiedBy>JUST DO IT !!</cp:lastModifiedBy>
  <cp:revision>122</cp:revision>
  <dcterms:created xsi:type="dcterms:W3CDTF">2015-01-07T12:23:00Z</dcterms:created>
  <dcterms:modified xsi:type="dcterms:W3CDTF">2020-12-12T03:51:54Z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